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DD628F-EB78-848D-2BE4-9C23B2E36048}" v="1196" dt="2021-08-26T18:03:27.483"/>
    <p1510:client id="{31CBD248-AADA-476C-A960-9A2071A91977}" v="570" dt="2021-08-25T22:46:42.2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>
        <p:scale>
          <a:sx n="118" d="100"/>
          <a:sy n="118" d="100"/>
        </p:scale>
        <p:origin x="-67" y="-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26-Aug-21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32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26-Aug-21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87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26-Aug-21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09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26-Aug-21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02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26-Aug-21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27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26-Aug-21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491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26-Aug-21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439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26-Aug-21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0784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26-Aug-21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85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26-Aug-21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56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26-Aug-21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3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26-Aug-21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3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26-Aug-21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853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26-Aug-21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70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26-Aug-21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5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26-Aug-21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26-Aug-21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94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26-Aug-21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873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rial view of a city skyline">
            <a:extLst>
              <a:ext uri="{FF2B5EF4-FFF2-40B4-BE49-F238E27FC236}">
                <a16:creationId xmlns:a16="http://schemas.microsoft.com/office/drawing/2014/main" xmlns="" id="{A09C7A22-0BF3-4B47-8F0B-4106CF49E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421729" y="914400"/>
            <a:ext cx="4892948" cy="3427867"/>
          </a:xfrm>
          <a:solidFill>
            <a:srgbClr val="000000">
              <a:alpha val="53000"/>
            </a:srgbClr>
          </a:solidFill>
        </p:spPr>
        <p:txBody>
          <a:bodyPr anchor="t">
            <a:normAutofit/>
          </a:bodyPr>
          <a:lstStyle/>
          <a:p>
            <a:pPr algn="r"/>
            <a:r>
              <a:rPr lang="sr-Latn-RS" sz="4400" b="1" dirty="0">
                <a:solidFill>
                  <a:srgbClr val="FFFFFF"/>
                </a:solidFill>
              </a:rPr>
              <a:t>STEGANOGRAFIJA</a:t>
            </a:r>
            <a:br>
              <a:rPr lang="sr-Latn-RS" sz="4400" b="1" dirty="0">
                <a:solidFill>
                  <a:srgbClr val="FFFFFF"/>
                </a:solidFill>
              </a:rPr>
            </a:br>
            <a:r>
              <a:rPr lang="sr-Latn-RS" sz="3200" b="1" dirty="0">
                <a:solidFill>
                  <a:srgbClr val="FFFFFF"/>
                </a:solidFill>
              </a:rPr>
              <a:t>Implementacija DWT algoritma za skrivanje zvučnih snimaka u rasterskoj slici </a:t>
            </a:r>
            <a:r>
              <a:rPr lang="sr-Latn-RS" sz="3200" b="1" dirty="0"/>
              <a:t/>
            </a:r>
            <a:br>
              <a:rPr lang="sr-Latn-RS" sz="3200" b="1" dirty="0"/>
            </a:br>
            <a:endParaRPr lang="sr-Latn-RS" sz="4400" b="1" dirty="0">
              <a:solidFill>
                <a:srgbClr val="FFFFFF"/>
              </a:solidFill>
            </a:endParaRP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6419966" y="5253051"/>
            <a:ext cx="4894710" cy="812923"/>
          </a:xfrm>
          <a:solidFill>
            <a:srgbClr val="000000">
              <a:alpha val="53000"/>
            </a:srgbClr>
          </a:solidFill>
        </p:spPr>
        <p:txBody>
          <a:bodyPr anchor="t">
            <a:normAutofit/>
          </a:bodyPr>
          <a:lstStyle/>
          <a:p>
            <a:pPr algn="r"/>
            <a:r>
              <a:rPr lang="sr-Latn-RS" dirty="0">
                <a:solidFill>
                  <a:srgbClr val="FFFFFF"/>
                </a:solidFill>
              </a:rPr>
              <a:t>Mentor: </a:t>
            </a:r>
            <a:r>
              <a:rPr lang="sr-Latn-RS" dirty="0" err="1">
                <a:solidFill>
                  <a:srgbClr val="FFFFFF"/>
                </a:solidFill>
              </a:rPr>
              <a:t>prof.dr</a:t>
            </a:r>
            <a:r>
              <a:rPr lang="sr-Latn-RS" dirty="0">
                <a:solidFill>
                  <a:srgbClr val="FFFFFF"/>
                </a:solidFill>
              </a:rPr>
              <a:t> Bratislav </a:t>
            </a:r>
            <a:r>
              <a:rPr lang="sr-Latn-RS" dirty="0" err="1">
                <a:solidFill>
                  <a:srgbClr val="FFFFFF"/>
                </a:solidFill>
              </a:rPr>
              <a:t>predić</a:t>
            </a:r>
          </a:p>
          <a:p>
            <a:pPr algn="r"/>
            <a:r>
              <a:rPr lang="sr-Latn-RS" dirty="0">
                <a:solidFill>
                  <a:srgbClr val="FFFFFF"/>
                </a:solidFill>
              </a:rPr>
              <a:t>Student: Milan </a:t>
            </a:r>
            <a:r>
              <a:rPr lang="sr-Latn-RS" dirty="0" err="1">
                <a:solidFill>
                  <a:srgbClr val="FFFFFF"/>
                </a:solidFill>
              </a:rPr>
              <a:t>Grujev</a:t>
            </a:r>
            <a:r>
              <a:rPr lang="sr-Latn-RS" dirty="0">
                <a:solidFill>
                  <a:srgbClr val="FFFFFF"/>
                </a:solidFill>
              </a:rPr>
              <a:t> 1137</a:t>
            </a:r>
          </a:p>
        </p:txBody>
      </p:sp>
    </p:spTree>
    <p:extLst>
      <p:ext uri="{BB962C8B-B14F-4D97-AF65-F5344CB8AC3E}">
        <p14:creationId xmlns:p14="http://schemas.microsoft.com/office/powerpoint/2010/main" val="176570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13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E73E4193-E081-41DF-B6D3-374E8A0C2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146"/>
          <a:stretch/>
        </p:blipFill>
        <p:spPr>
          <a:xfrm>
            <a:off x="1227064" y="10"/>
            <a:ext cx="9742684" cy="6857990"/>
          </a:xfrm>
          <a:custGeom>
            <a:avLst/>
            <a:gdLst/>
            <a:ahLst/>
            <a:cxnLst/>
            <a:rect l="l" t="t" r="r" b="b"/>
            <a:pathLst>
              <a:path w="9742684" h="6858000">
                <a:moveTo>
                  <a:pt x="4863284" y="706999"/>
                </a:moveTo>
                <a:cubicBezTo>
                  <a:pt x="6365244" y="706999"/>
                  <a:pt x="7582824" y="1924579"/>
                  <a:pt x="7582824" y="3426541"/>
                </a:cubicBezTo>
                <a:cubicBezTo>
                  <a:pt x="7582824" y="4928503"/>
                  <a:pt x="6365244" y="6146083"/>
                  <a:pt x="4863284" y="6146083"/>
                </a:cubicBezTo>
                <a:cubicBezTo>
                  <a:pt x="3361322" y="6146083"/>
                  <a:pt x="2143742" y="4928503"/>
                  <a:pt x="2143742" y="3426541"/>
                </a:cubicBezTo>
                <a:cubicBezTo>
                  <a:pt x="2143742" y="1924579"/>
                  <a:pt x="3361322" y="706999"/>
                  <a:pt x="4863284" y="706999"/>
                </a:cubicBezTo>
                <a:close/>
                <a:moveTo>
                  <a:pt x="4855239" y="247854"/>
                </a:moveTo>
                <a:cubicBezTo>
                  <a:pt x="3100740" y="247854"/>
                  <a:pt x="1678438" y="1671227"/>
                  <a:pt x="1678438" y="3427045"/>
                </a:cubicBezTo>
                <a:cubicBezTo>
                  <a:pt x="1678438" y="5182864"/>
                  <a:pt x="3100740" y="6606237"/>
                  <a:pt x="4855239" y="6606237"/>
                </a:cubicBezTo>
                <a:cubicBezTo>
                  <a:pt x="6609738" y="6606237"/>
                  <a:pt x="8032040" y="5182864"/>
                  <a:pt x="8032040" y="3427045"/>
                </a:cubicBezTo>
                <a:cubicBezTo>
                  <a:pt x="8032040" y="1671227"/>
                  <a:pt x="6609738" y="247854"/>
                  <a:pt x="4855239" y="247854"/>
                </a:cubicBezTo>
                <a:close/>
                <a:moveTo>
                  <a:pt x="6870264" y="0"/>
                </a:moveTo>
                <a:lnTo>
                  <a:pt x="8333578" y="0"/>
                </a:lnTo>
                <a:lnTo>
                  <a:pt x="8496790" y="172858"/>
                </a:lnTo>
                <a:cubicBezTo>
                  <a:pt x="9271420" y="1036069"/>
                  <a:pt x="9742684" y="2177458"/>
                  <a:pt x="9742684" y="3428999"/>
                </a:cubicBezTo>
                <a:cubicBezTo>
                  <a:pt x="9742684" y="4754161"/>
                  <a:pt x="9214346" y="5955830"/>
                  <a:pt x="8356976" y="6834550"/>
                </a:cubicBezTo>
                <a:lnTo>
                  <a:pt x="8332835" y="6858000"/>
                </a:lnTo>
                <a:lnTo>
                  <a:pt x="6891722" y="6858000"/>
                </a:lnTo>
                <a:lnTo>
                  <a:pt x="6910987" y="6847453"/>
                </a:lnTo>
                <a:cubicBezTo>
                  <a:pt x="8069170" y="6152734"/>
                  <a:pt x="8844377" y="4884295"/>
                  <a:pt x="8844377" y="3434659"/>
                </a:cubicBezTo>
                <a:cubicBezTo>
                  <a:pt x="8844377" y="1993602"/>
                  <a:pt x="8078317" y="731601"/>
                  <a:pt x="6931506" y="34258"/>
                </a:cubicBezTo>
                <a:close/>
                <a:moveTo>
                  <a:pt x="2990466" y="0"/>
                </a:moveTo>
                <a:lnTo>
                  <a:pt x="6720014" y="0"/>
                </a:lnTo>
                <a:lnTo>
                  <a:pt x="6732524" y="6292"/>
                </a:lnTo>
                <a:cubicBezTo>
                  <a:pt x="7935399" y="669702"/>
                  <a:pt x="8750318" y="1950873"/>
                  <a:pt x="8750318" y="3422520"/>
                </a:cubicBezTo>
                <a:cubicBezTo>
                  <a:pt x="8750318" y="4898374"/>
                  <a:pt x="7930736" y="6182659"/>
                  <a:pt x="6722204" y="6844420"/>
                </a:cubicBezTo>
                <a:lnTo>
                  <a:pt x="6694788" y="6858000"/>
                </a:lnTo>
                <a:lnTo>
                  <a:pt x="3015690" y="6858000"/>
                </a:lnTo>
                <a:lnTo>
                  <a:pt x="2988275" y="6844420"/>
                </a:lnTo>
                <a:cubicBezTo>
                  <a:pt x="1779742" y="6182659"/>
                  <a:pt x="960160" y="4898374"/>
                  <a:pt x="960160" y="3422520"/>
                </a:cubicBezTo>
                <a:cubicBezTo>
                  <a:pt x="960160" y="1950873"/>
                  <a:pt x="1775079" y="669702"/>
                  <a:pt x="2977955" y="6292"/>
                </a:cubicBezTo>
                <a:close/>
                <a:moveTo>
                  <a:pt x="1409106" y="0"/>
                </a:moveTo>
                <a:lnTo>
                  <a:pt x="2872421" y="0"/>
                </a:lnTo>
                <a:lnTo>
                  <a:pt x="2811180" y="34258"/>
                </a:lnTo>
                <a:cubicBezTo>
                  <a:pt x="1664368" y="731601"/>
                  <a:pt x="898307" y="1993602"/>
                  <a:pt x="898307" y="3434659"/>
                </a:cubicBezTo>
                <a:cubicBezTo>
                  <a:pt x="898307" y="4884295"/>
                  <a:pt x="1673514" y="6152734"/>
                  <a:pt x="2831698" y="6847453"/>
                </a:cubicBezTo>
                <a:lnTo>
                  <a:pt x="2850963" y="6858000"/>
                </a:lnTo>
                <a:lnTo>
                  <a:pt x="1409850" y="6858000"/>
                </a:lnTo>
                <a:lnTo>
                  <a:pt x="1385708" y="6834550"/>
                </a:lnTo>
                <a:cubicBezTo>
                  <a:pt x="528338" y="5955830"/>
                  <a:pt x="0" y="4754161"/>
                  <a:pt x="0" y="3428999"/>
                </a:cubicBezTo>
                <a:cubicBezTo>
                  <a:pt x="0" y="2177458"/>
                  <a:pt x="471265" y="1036069"/>
                  <a:pt x="1245894" y="172858"/>
                </a:cubicBez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14" name="Slika 14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98C64DBF-B660-4499-B186-C5EEE166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 b="1711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noFill/>
          </a:ln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xmlns="" id="{95735FEF-B3F9-4870-991E-F77B44594E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17" name="Rounded Rectangle 6">
            <a:extLst>
              <a:ext uri="{FF2B5EF4-FFF2-40B4-BE49-F238E27FC236}">
                <a16:creationId xmlns:a16="http://schemas.microsoft.com/office/drawing/2014/main" xmlns="" id="{46ACC547-0D6A-44BE-AFB0-741B598CF3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oundRect">
            <a:avLst>
              <a:gd name="adj" fmla="val 3462"/>
            </a:avLst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xmlns="" id="{5AE2B131-A049-4A00-966E-6D5A830E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93" y="787400"/>
            <a:ext cx="9454700" cy="1278467"/>
          </a:xfrm>
        </p:spPr>
        <p:txBody>
          <a:bodyPr>
            <a:normAutofit/>
          </a:bodyPr>
          <a:lstStyle/>
          <a:p>
            <a:pPr algn="ctr"/>
            <a:r>
              <a:rPr lang="sr-Latn-RS" b="1"/>
              <a:t>IMPLEMENTACIJA DWT ALGORITMA</a:t>
            </a:r>
            <a:endParaRPr lang="sr-Latn-RS" b="1" dirty="0"/>
          </a:p>
        </p:txBody>
      </p:sp>
      <p:pic>
        <p:nvPicPr>
          <p:cNvPr id="8" name="Slika 8">
            <a:extLst>
              <a:ext uri="{FF2B5EF4-FFF2-40B4-BE49-F238E27FC236}">
                <a16:creationId xmlns:a16="http://schemas.microsoft.com/office/drawing/2014/main" xmlns="" id="{6C84818F-AC77-40C9-85B6-E6233AF30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704165" y="2153295"/>
            <a:ext cx="6804503" cy="3898073"/>
          </a:xfrm>
        </p:spPr>
      </p:pic>
    </p:spTree>
    <p:extLst>
      <p:ext uri="{BB962C8B-B14F-4D97-AF65-F5344CB8AC3E}">
        <p14:creationId xmlns:p14="http://schemas.microsoft.com/office/powerpoint/2010/main" val="375488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13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E73E4193-E081-41DF-B6D3-374E8A0C2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146"/>
          <a:stretch/>
        </p:blipFill>
        <p:spPr>
          <a:xfrm>
            <a:off x="1227064" y="10"/>
            <a:ext cx="9742684" cy="6857990"/>
          </a:xfrm>
          <a:custGeom>
            <a:avLst/>
            <a:gdLst/>
            <a:ahLst/>
            <a:cxnLst/>
            <a:rect l="l" t="t" r="r" b="b"/>
            <a:pathLst>
              <a:path w="9742684" h="6858000">
                <a:moveTo>
                  <a:pt x="4863284" y="706999"/>
                </a:moveTo>
                <a:cubicBezTo>
                  <a:pt x="6365244" y="706999"/>
                  <a:pt x="7582824" y="1924579"/>
                  <a:pt x="7582824" y="3426541"/>
                </a:cubicBezTo>
                <a:cubicBezTo>
                  <a:pt x="7582824" y="4928503"/>
                  <a:pt x="6365244" y="6146083"/>
                  <a:pt x="4863284" y="6146083"/>
                </a:cubicBezTo>
                <a:cubicBezTo>
                  <a:pt x="3361322" y="6146083"/>
                  <a:pt x="2143742" y="4928503"/>
                  <a:pt x="2143742" y="3426541"/>
                </a:cubicBezTo>
                <a:cubicBezTo>
                  <a:pt x="2143742" y="1924579"/>
                  <a:pt x="3361322" y="706999"/>
                  <a:pt x="4863284" y="706999"/>
                </a:cubicBezTo>
                <a:close/>
                <a:moveTo>
                  <a:pt x="4855239" y="247854"/>
                </a:moveTo>
                <a:cubicBezTo>
                  <a:pt x="3100740" y="247854"/>
                  <a:pt x="1678438" y="1671227"/>
                  <a:pt x="1678438" y="3427045"/>
                </a:cubicBezTo>
                <a:cubicBezTo>
                  <a:pt x="1678438" y="5182864"/>
                  <a:pt x="3100740" y="6606237"/>
                  <a:pt x="4855239" y="6606237"/>
                </a:cubicBezTo>
                <a:cubicBezTo>
                  <a:pt x="6609738" y="6606237"/>
                  <a:pt x="8032040" y="5182864"/>
                  <a:pt x="8032040" y="3427045"/>
                </a:cubicBezTo>
                <a:cubicBezTo>
                  <a:pt x="8032040" y="1671227"/>
                  <a:pt x="6609738" y="247854"/>
                  <a:pt x="4855239" y="247854"/>
                </a:cubicBezTo>
                <a:close/>
                <a:moveTo>
                  <a:pt x="6870264" y="0"/>
                </a:moveTo>
                <a:lnTo>
                  <a:pt x="8333578" y="0"/>
                </a:lnTo>
                <a:lnTo>
                  <a:pt x="8496790" y="172858"/>
                </a:lnTo>
                <a:cubicBezTo>
                  <a:pt x="9271420" y="1036069"/>
                  <a:pt x="9742684" y="2177458"/>
                  <a:pt x="9742684" y="3428999"/>
                </a:cubicBezTo>
                <a:cubicBezTo>
                  <a:pt x="9742684" y="4754161"/>
                  <a:pt x="9214346" y="5955830"/>
                  <a:pt x="8356976" y="6834550"/>
                </a:cubicBezTo>
                <a:lnTo>
                  <a:pt x="8332835" y="6858000"/>
                </a:lnTo>
                <a:lnTo>
                  <a:pt x="6891722" y="6858000"/>
                </a:lnTo>
                <a:lnTo>
                  <a:pt x="6910987" y="6847453"/>
                </a:lnTo>
                <a:cubicBezTo>
                  <a:pt x="8069170" y="6152734"/>
                  <a:pt x="8844377" y="4884295"/>
                  <a:pt x="8844377" y="3434659"/>
                </a:cubicBezTo>
                <a:cubicBezTo>
                  <a:pt x="8844377" y="1993602"/>
                  <a:pt x="8078317" y="731601"/>
                  <a:pt x="6931506" y="34258"/>
                </a:cubicBezTo>
                <a:close/>
                <a:moveTo>
                  <a:pt x="2990466" y="0"/>
                </a:moveTo>
                <a:lnTo>
                  <a:pt x="6720014" y="0"/>
                </a:lnTo>
                <a:lnTo>
                  <a:pt x="6732524" y="6292"/>
                </a:lnTo>
                <a:cubicBezTo>
                  <a:pt x="7935399" y="669702"/>
                  <a:pt x="8750318" y="1950873"/>
                  <a:pt x="8750318" y="3422520"/>
                </a:cubicBezTo>
                <a:cubicBezTo>
                  <a:pt x="8750318" y="4898374"/>
                  <a:pt x="7930736" y="6182659"/>
                  <a:pt x="6722204" y="6844420"/>
                </a:cubicBezTo>
                <a:lnTo>
                  <a:pt x="6694788" y="6858000"/>
                </a:lnTo>
                <a:lnTo>
                  <a:pt x="3015690" y="6858000"/>
                </a:lnTo>
                <a:lnTo>
                  <a:pt x="2988275" y="6844420"/>
                </a:lnTo>
                <a:cubicBezTo>
                  <a:pt x="1779742" y="6182659"/>
                  <a:pt x="960160" y="4898374"/>
                  <a:pt x="960160" y="3422520"/>
                </a:cubicBezTo>
                <a:cubicBezTo>
                  <a:pt x="960160" y="1950873"/>
                  <a:pt x="1775079" y="669702"/>
                  <a:pt x="2977955" y="6292"/>
                </a:cubicBezTo>
                <a:close/>
                <a:moveTo>
                  <a:pt x="1409106" y="0"/>
                </a:moveTo>
                <a:lnTo>
                  <a:pt x="2872421" y="0"/>
                </a:lnTo>
                <a:lnTo>
                  <a:pt x="2811180" y="34258"/>
                </a:lnTo>
                <a:cubicBezTo>
                  <a:pt x="1664368" y="731601"/>
                  <a:pt x="898307" y="1993602"/>
                  <a:pt x="898307" y="3434659"/>
                </a:cubicBezTo>
                <a:cubicBezTo>
                  <a:pt x="898307" y="4884295"/>
                  <a:pt x="1673514" y="6152734"/>
                  <a:pt x="2831698" y="6847453"/>
                </a:cubicBezTo>
                <a:lnTo>
                  <a:pt x="2850963" y="6858000"/>
                </a:lnTo>
                <a:lnTo>
                  <a:pt x="1409850" y="6858000"/>
                </a:lnTo>
                <a:lnTo>
                  <a:pt x="1385708" y="6834550"/>
                </a:lnTo>
                <a:cubicBezTo>
                  <a:pt x="528338" y="5955830"/>
                  <a:pt x="0" y="4754161"/>
                  <a:pt x="0" y="3428999"/>
                </a:cubicBezTo>
                <a:cubicBezTo>
                  <a:pt x="0" y="2177458"/>
                  <a:pt x="471265" y="1036069"/>
                  <a:pt x="1245894" y="172858"/>
                </a:cubicBez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14" name="Slika 14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98C64DBF-B660-4499-B186-C5EEE166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 b="1711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noFill/>
          </a:ln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xmlns="" id="{95735FEF-B3F9-4870-991E-F77B44594E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17" name="Rounded Rectangle 6">
            <a:extLst>
              <a:ext uri="{FF2B5EF4-FFF2-40B4-BE49-F238E27FC236}">
                <a16:creationId xmlns:a16="http://schemas.microsoft.com/office/drawing/2014/main" xmlns="" id="{46ACC547-0D6A-44BE-AFB0-741B598CF3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oundRect">
            <a:avLst>
              <a:gd name="adj" fmla="val 3462"/>
            </a:avLst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xmlns="" id="{5AE2B131-A049-4A00-966E-6D5A830E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93" y="787400"/>
            <a:ext cx="9454700" cy="1278467"/>
          </a:xfrm>
        </p:spPr>
        <p:txBody>
          <a:bodyPr>
            <a:normAutofit/>
          </a:bodyPr>
          <a:lstStyle/>
          <a:p>
            <a:pPr algn="ctr"/>
            <a:r>
              <a:rPr lang="sr-Latn-RS" b="1" dirty="0"/>
              <a:t>IMPLEMENTACIJA DWT ALGORITMA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Milan\PycharmProjects\DWT\after_transform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460" y="2363251"/>
            <a:ext cx="3213905" cy="32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54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13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E73E4193-E081-41DF-B6D3-374E8A0C2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146"/>
          <a:stretch/>
        </p:blipFill>
        <p:spPr>
          <a:xfrm>
            <a:off x="1227064" y="10"/>
            <a:ext cx="9742684" cy="6857990"/>
          </a:xfrm>
          <a:custGeom>
            <a:avLst/>
            <a:gdLst/>
            <a:ahLst/>
            <a:cxnLst/>
            <a:rect l="l" t="t" r="r" b="b"/>
            <a:pathLst>
              <a:path w="9742684" h="6858000">
                <a:moveTo>
                  <a:pt x="4863284" y="706999"/>
                </a:moveTo>
                <a:cubicBezTo>
                  <a:pt x="6365244" y="706999"/>
                  <a:pt x="7582824" y="1924579"/>
                  <a:pt x="7582824" y="3426541"/>
                </a:cubicBezTo>
                <a:cubicBezTo>
                  <a:pt x="7582824" y="4928503"/>
                  <a:pt x="6365244" y="6146083"/>
                  <a:pt x="4863284" y="6146083"/>
                </a:cubicBezTo>
                <a:cubicBezTo>
                  <a:pt x="3361322" y="6146083"/>
                  <a:pt x="2143742" y="4928503"/>
                  <a:pt x="2143742" y="3426541"/>
                </a:cubicBezTo>
                <a:cubicBezTo>
                  <a:pt x="2143742" y="1924579"/>
                  <a:pt x="3361322" y="706999"/>
                  <a:pt x="4863284" y="706999"/>
                </a:cubicBezTo>
                <a:close/>
                <a:moveTo>
                  <a:pt x="4855239" y="247854"/>
                </a:moveTo>
                <a:cubicBezTo>
                  <a:pt x="3100740" y="247854"/>
                  <a:pt x="1678438" y="1671227"/>
                  <a:pt x="1678438" y="3427045"/>
                </a:cubicBezTo>
                <a:cubicBezTo>
                  <a:pt x="1678438" y="5182864"/>
                  <a:pt x="3100740" y="6606237"/>
                  <a:pt x="4855239" y="6606237"/>
                </a:cubicBezTo>
                <a:cubicBezTo>
                  <a:pt x="6609738" y="6606237"/>
                  <a:pt x="8032040" y="5182864"/>
                  <a:pt x="8032040" y="3427045"/>
                </a:cubicBezTo>
                <a:cubicBezTo>
                  <a:pt x="8032040" y="1671227"/>
                  <a:pt x="6609738" y="247854"/>
                  <a:pt x="4855239" y="247854"/>
                </a:cubicBezTo>
                <a:close/>
                <a:moveTo>
                  <a:pt x="6870264" y="0"/>
                </a:moveTo>
                <a:lnTo>
                  <a:pt x="8333578" y="0"/>
                </a:lnTo>
                <a:lnTo>
                  <a:pt x="8496790" y="172858"/>
                </a:lnTo>
                <a:cubicBezTo>
                  <a:pt x="9271420" y="1036069"/>
                  <a:pt x="9742684" y="2177458"/>
                  <a:pt x="9742684" y="3428999"/>
                </a:cubicBezTo>
                <a:cubicBezTo>
                  <a:pt x="9742684" y="4754161"/>
                  <a:pt x="9214346" y="5955830"/>
                  <a:pt x="8356976" y="6834550"/>
                </a:cubicBezTo>
                <a:lnTo>
                  <a:pt x="8332835" y="6858000"/>
                </a:lnTo>
                <a:lnTo>
                  <a:pt x="6891722" y="6858000"/>
                </a:lnTo>
                <a:lnTo>
                  <a:pt x="6910987" y="6847453"/>
                </a:lnTo>
                <a:cubicBezTo>
                  <a:pt x="8069170" y="6152734"/>
                  <a:pt x="8844377" y="4884295"/>
                  <a:pt x="8844377" y="3434659"/>
                </a:cubicBezTo>
                <a:cubicBezTo>
                  <a:pt x="8844377" y="1993602"/>
                  <a:pt x="8078317" y="731601"/>
                  <a:pt x="6931506" y="34258"/>
                </a:cubicBezTo>
                <a:close/>
                <a:moveTo>
                  <a:pt x="2990466" y="0"/>
                </a:moveTo>
                <a:lnTo>
                  <a:pt x="6720014" y="0"/>
                </a:lnTo>
                <a:lnTo>
                  <a:pt x="6732524" y="6292"/>
                </a:lnTo>
                <a:cubicBezTo>
                  <a:pt x="7935399" y="669702"/>
                  <a:pt x="8750318" y="1950873"/>
                  <a:pt x="8750318" y="3422520"/>
                </a:cubicBezTo>
                <a:cubicBezTo>
                  <a:pt x="8750318" y="4898374"/>
                  <a:pt x="7930736" y="6182659"/>
                  <a:pt x="6722204" y="6844420"/>
                </a:cubicBezTo>
                <a:lnTo>
                  <a:pt x="6694788" y="6858000"/>
                </a:lnTo>
                <a:lnTo>
                  <a:pt x="3015690" y="6858000"/>
                </a:lnTo>
                <a:lnTo>
                  <a:pt x="2988275" y="6844420"/>
                </a:lnTo>
                <a:cubicBezTo>
                  <a:pt x="1779742" y="6182659"/>
                  <a:pt x="960160" y="4898374"/>
                  <a:pt x="960160" y="3422520"/>
                </a:cubicBezTo>
                <a:cubicBezTo>
                  <a:pt x="960160" y="1950873"/>
                  <a:pt x="1775079" y="669702"/>
                  <a:pt x="2977955" y="6292"/>
                </a:cubicBezTo>
                <a:close/>
                <a:moveTo>
                  <a:pt x="1409106" y="0"/>
                </a:moveTo>
                <a:lnTo>
                  <a:pt x="2872421" y="0"/>
                </a:lnTo>
                <a:lnTo>
                  <a:pt x="2811180" y="34258"/>
                </a:lnTo>
                <a:cubicBezTo>
                  <a:pt x="1664368" y="731601"/>
                  <a:pt x="898307" y="1993602"/>
                  <a:pt x="898307" y="3434659"/>
                </a:cubicBezTo>
                <a:cubicBezTo>
                  <a:pt x="898307" y="4884295"/>
                  <a:pt x="1673514" y="6152734"/>
                  <a:pt x="2831698" y="6847453"/>
                </a:cubicBezTo>
                <a:lnTo>
                  <a:pt x="2850963" y="6858000"/>
                </a:lnTo>
                <a:lnTo>
                  <a:pt x="1409850" y="6858000"/>
                </a:lnTo>
                <a:lnTo>
                  <a:pt x="1385708" y="6834550"/>
                </a:lnTo>
                <a:cubicBezTo>
                  <a:pt x="528338" y="5955830"/>
                  <a:pt x="0" y="4754161"/>
                  <a:pt x="0" y="3428999"/>
                </a:cubicBezTo>
                <a:cubicBezTo>
                  <a:pt x="0" y="2177458"/>
                  <a:pt x="471265" y="1036069"/>
                  <a:pt x="1245894" y="172858"/>
                </a:cubicBez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14" name="Slika 14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98C64DBF-B660-4499-B186-C5EEE166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 b="1711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noFill/>
          </a:ln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xmlns="" id="{95735FEF-B3F9-4870-991E-F77B44594E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17" name="Rounded Rectangle 6">
            <a:extLst>
              <a:ext uri="{FF2B5EF4-FFF2-40B4-BE49-F238E27FC236}">
                <a16:creationId xmlns:a16="http://schemas.microsoft.com/office/drawing/2014/main" xmlns="" id="{46ACC547-0D6A-44BE-AFB0-741B598CF3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oundRect">
            <a:avLst>
              <a:gd name="adj" fmla="val 3462"/>
            </a:avLst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xmlns="" id="{5AE2B131-A049-4A00-966E-6D5A830E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93" y="787400"/>
            <a:ext cx="9454700" cy="1278467"/>
          </a:xfrm>
        </p:spPr>
        <p:txBody>
          <a:bodyPr>
            <a:normAutofit/>
          </a:bodyPr>
          <a:lstStyle/>
          <a:p>
            <a:pPr algn="ctr"/>
            <a:r>
              <a:rPr lang="sr-Latn-RS" b="1"/>
              <a:t>EVALUACIONE MERE</a:t>
            </a:r>
            <a:endParaRPr lang="sr-Latn-RS" b="1" dirty="0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xmlns="" id="{3976BD8F-4B68-4C32-91A5-227D114C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893" y="2142067"/>
            <a:ext cx="9454700" cy="37253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sr-Latn-RS" sz="2800" i="1">
                <a:ea typeface="+mn-lt"/>
                <a:cs typeface="+mn-lt"/>
              </a:rPr>
              <a:t>PSNR </a:t>
            </a:r>
            <a:r>
              <a:rPr lang="sr-Latn-RS" sz="2800">
                <a:ea typeface="+mn-lt"/>
                <a:cs typeface="+mn-lt"/>
              </a:rPr>
              <a:t>(engl. </a:t>
            </a:r>
            <a:r>
              <a:rPr lang="sr-Latn-RS" sz="2800" i="1">
                <a:ea typeface="+mn-lt"/>
                <a:cs typeface="+mn-lt"/>
              </a:rPr>
              <a:t>Peak signal-to-noise ratio</a:t>
            </a:r>
            <a:r>
              <a:rPr lang="sr-Latn-RS" sz="2800">
                <a:ea typeface="+mn-lt"/>
                <a:cs typeface="+mn-lt"/>
              </a:rPr>
              <a:t>) predstavlja odnos maksimalne moguće vrednosti (snage) signala i snage šuma koji utiče na kvalitet njegove reprezentaciije. Budući da mnogi signali imaju veoma širok dinamički opseg (odnos između najveće i najmanje moguće vrednosti), </a:t>
            </a:r>
            <a:r>
              <a:rPr lang="sr-Latn-RS" sz="2800" i="1">
                <a:ea typeface="+mn-lt"/>
                <a:cs typeface="+mn-lt"/>
              </a:rPr>
              <a:t>PSNR</a:t>
            </a:r>
            <a:r>
              <a:rPr lang="sr-Latn-RS" sz="2800">
                <a:ea typeface="+mn-lt"/>
                <a:cs typeface="+mn-lt"/>
              </a:rPr>
              <a:t> se izražava kroz logaritamsku skalu decibela. </a:t>
            </a:r>
            <a:endParaRPr lang="sr-Latn-R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429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13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E73E4193-E081-41DF-B6D3-374E8A0C2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146"/>
          <a:stretch/>
        </p:blipFill>
        <p:spPr>
          <a:xfrm>
            <a:off x="1227064" y="10"/>
            <a:ext cx="9742684" cy="6857990"/>
          </a:xfrm>
          <a:custGeom>
            <a:avLst/>
            <a:gdLst/>
            <a:ahLst/>
            <a:cxnLst/>
            <a:rect l="l" t="t" r="r" b="b"/>
            <a:pathLst>
              <a:path w="9742684" h="6858000">
                <a:moveTo>
                  <a:pt x="4863284" y="706999"/>
                </a:moveTo>
                <a:cubicBezTo>
                  <a:pt x="6365244" y="706999"/>
                  <a:pt x="7582824" y="1924579"/>
                  <a:pt x="7582824" y="3426541"/>
                </a:cubicBezTo>
                <a:cubicBezTo>
                  <a:pt x="7582824" y="4928503"/>
                  <a:pt x="6365244" y="6146083"/>
                  <a:pt x="4863284" y="6146083"/>
                </a:cubicBezTo>
                <a:cubicBezTo>
                  <a:pt x="3361322" y="6146083"/>
                  <a:pt x="2143742" y="4928503"/>
                  <a:pt x="2143742" y="3426541"/>
                </a:cubicBezTo>
                <a:cubicBezTo>
                  <a:pt x="2143742" y="1924579"/>
                  <a:pt x="3361322" y="706999"/>
                  <a:pt x="4863284" y="706999"/>
                </a:cubicBezTo>
                <a:close/>
                <a:moveTo>
                  <a:pt x="4855239" y="247854"/>
                </a:moveTo>
                <a:cubicBezTo>
                  <a:pt x="3100740" y="247854"/>
                  <a:pt x="1678438" y="1671227"/>
                  <a:pt x="1678438" y="3427045"/>
                </a:cubicBezTo>
                <a:cubicBezTo>
                  <a:pt x="1678438" y="5182864"/>
                  <a:pt x="3100740" y="6606237"/>
                  <a:pt x="4855239" y="6606237"/>
                </a:cubicBezTo>
                <a:cubicBezTo>
                  <a:pt x="6609738" y="6606237"/>
                  <a:pt x="8032040" y="5182864"/>
                  <a:pt x="8032040" y="3427045"/>
                </a:cubicBezTo>
                <a:cubicBezTo>
                  <a:pt x="8032040" y="1671227"/>
                  <a:pt x="6609738" y="247854"/>
                  <a:pt x="4855239" y="247854"/>
                </a:cubicBezTo>
                <a:close/>
                <a:moveTo>
                  <a:pt x="6870264" y="0"/>
                </a:moveTo>
                <a:lnTo>
                  <a:pt x="8333578" y="0"/>
                </a:lnTo>
                <a:lnTo>
                  <a:pt x="8496790" y="172858"/>
                </a:lnTo>
                <a:cubicBezTo>
                  <a:pt x="9271420" y="1036069"/>
                  <a:pt x="9742684" y="2177458"/>
                  <a:pt x="9742684" y="3428999"/>
                </a:cubicBezTo>
                <a:cubicBezTo>
                  <a:pt x="9742684" y="4754161"/>
                  <a:pt x="9214346" y="5955830"/>
                  <a:pt x="8356976" y="6834550"/>
                </a:cubicBezTo>
                <a:lnTo>
                  <a:pt x="8332835" y="6858000"/>
                </a:lnTo>
                <a:lnTo>
                  <a:pt x="6891722" y="6858000"/>
                </a:lnTo>
                <a:lnTo>
                  <a:pt x="6910987" y="6847453"/>
                </a:lnTo>
                <a:cubicBezTo>
                  <a:pt x="8069170" y="6152734"/>
                  <a:pt x="8844377" y="4884295"/>
                  <a:pt x="8844377" y="3434659"/>
                </a:cubicBezTo>
                <a:cubicBezTo>
                  <a:pt x="8844377" y="1993602"/>
                  <a:pt x="8078317" y="731601"/>
                  <a:pt x="6931506" y="34258"/>
                </a:cubicBezTo>
                <a:close/>
                <a:moveTo>
                  <a:pt x="2990466" y="0"/>
                </a:moveTo>
                <a:lnTo>
                  <a:pt x="6720014" y="0"/>
                </a:lnTo>
                <a:lnTo>
                  <a:pt x="6732524" y="6292"/>
                </a:lnTo>
                <a:cubicBezTo>
                  <a:pt x="7935399" y="669702"/>
                  <a:pt x="8750318" y="1950873"/>
                  <a:pt x="8750318" y="3422520"/>
                </a:cubicBezTo>
                <a:cubicBezTo>
                  <a:pt x="8750318" y="4898374"/>
                  <a:pt x="7930736" y="6182659"/>
                  <a:pt x="6722204" y="6844420"/>
                </a:cubicBezTo>
                <a:lnTo>
                  <a:pt x="6694788" y="6858000"/>
                </a:lnTo>
                <a:lnTo>
                  <a:pt x="3015690" y="6858000"/>
                </a:lnTo>
                <a:lnTo>
                  <a:pt x="2988275" y="6844420"/>
                </a:lnTo>
                <a:cubicBezTo>
                  <a:pt x="1779742" y="6182659"/>
                  <a:pt x="960160" y="4898374"/>
                  <a:pt x="960160" y="3422520"/>
                </a:cubicBezTo>
                <a:cubicBezTo>
                  <a:pt x="960160" y="1950873"/>
                  <a:pt x="1775079" y="669702"/>
                  <a:pt x="2977955" y="6292"/>
                </a:cubicBezTo>
                <a:close/>
                <a:moveTo>
                  <a:pt x="1409106" y="0"/>
                </a:moveTo>
                <a:lnTo>
                  <a:pt x="2872421" y="0"/>
                </a:lnTo>
                <a:lnTo>
                  <a:pt x="2811180" y="34258"/>
                </a:lnTo>
                <a:cubicBezTo>
                  <a:pt x="1664368" y="731601"/>
                  <a:pt x="898307" y="1993602"/>
                  <a:pt x="898307" y="3434659"/>
                </a:cubicBezTo>
                <a:cubicBezTo>
                  <a:pt x="898307" y="4884295"/>
                  <a:pt x="1673514" y="6152734"/>
                  <a:pt x="2831698" y="6847453"/>
                </a:cubicBezTo>
                <a:lnTo>
                  <a:pt x="2850963" y="6858000"/>
                </a:lnTo>
                <a:lnTo>
                  <a:pt x="1409850" y="6858000"/>
                </a:lnTo>
                <a:lnTo>
                  <a:pt x="1385708" y="6834550"/>
                </a:lnTo>
                <a:cubicBezTo>
                  <a:pt x="528338" y="5955830"/>
                  <a:pt x="0" y="4754161"/>
                  <a:pt x="0" y="3428999"/>
                </a:cubicBezTo>
                <a:cubicBezTo>
                  <a:pt x="0" y="2177458"/>
                  <a:pt x="471265" y="1036069"/>
                  <a:pt x="1245894" y="172858"/>
                </a:cubicBez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14" name="Slika 14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98C64DBF-B660-4499-B186-C5EEE166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 b="1711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noFill/>
          </a:ln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xmlns="" id="{95735FEF-B3F9-4870-991E-F77B44594E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17" name="Rounded Rectangle 6">
            <a:extLst>
              <a:ext uri="{FF2B5EF4-FFF2-40B4-BE49-F238E27FC236}">
                <a16:creationId xmlns:a16="http://schemas.microsoft.com/office/drawing/2014/main" xmlns="" id="{46ACC547-0D6A-44BE-AFB0-741B598CF3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oundRect">
            <a:avLst>
              <a:gd name="adj" fmla="val 3462"/>
            </a:avLst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xmlns="" id="{5AE2B131-A049-4A00-966E-6D5A830E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93" y="787400"/>
            <a:ext cx="9454700" cy="1278467"/>
          </a:xfrm>
        </p:spPr>
        <p:txBody>
          <a:bodyPr>
            <a:normAutofit/>
          </a:bodyPr>
          <a:lstStyle/>
          <a:p>
            <a:pPr algn="ctr"/>
            <a:r>
              <a:rPr lang="sr-Latn-RS" b="1"/>
              <a:t>EVALUACIONE MERE</a:t>
            </a:r>
            <a:endParaRPr lang="sr-Latn-RS" b="1" dirty="0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xmlns="" id="{3976BD8F-4B68-4C32-91A5-227D114C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893" y="2142067"/>
            <a:ext cx="9454700" cy="37253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sr-Latn-RS" sz="2800" i="1">
                <a:ea typeface="+mn-lt"/>
                <a:cs typeface="+mn-lt"/>
              </a:rPr>
              <a:t>SSIM </a:t>
            </a:r>
            <a:r>
              <a:rPr lang="sr-Latn-RS" sz="2800">
                <a:ea typeface="+mn-lt"/>
                <a:cs typeface="+mn-lt"/>
              </a:rPr>
              <a:t>(engl. </a:t>
            </a:r>
            <a:r>
              <a:rPr lang="sr-Latn-RS" sz="2800" i="1">
                <a:ea typeface="+mn-lt"/>
                <a:cs typeface="+mn-lt"/>
              </a:rPr>
              <a:t>Structural Similarity Index</a:t>
            </a:r>
            <a:r>
              <a:rPr lang="sr-Latn-RS" sz="2800">
                <a:ea typeface="+mn-lt"/>
                <a:cs typeface="+mn-lt"/>
              </a:rPr>
              <a:t>) ili indeks strukturne sličnosti je perceptivna mera koja kvantifikuje degradaciju kvaliteta slike uzrokovanu obradom kao što je kompresija podataka ili gubicima u prenosu podataka. To je potpuno referentna mera koja zahteva dve slike istog kadra, referentnu sliku (original) i obrađenu sliku. </a:t>
            </a:r>
            <a:endParaRPr lang="sr-Latn-R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245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13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E73E4193-E081-41DF-B6D3-374E8A0C2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146"/>
          <a:stretch/>
        </p:blipFill>
        <p:spPr>
          <a:xfrm>
            <a:off x="1227064" y="10"/>
            <a:ext cx="9742684" cy="6857990"/>
          </a:xfrm>
          <a:custGeom>
            <a:avLst/>
            <a:gdLst/>
            <a:ahLst/>
            <a:cxnLst/>
            <a:rect l="l" t="t" r="r" b="b"/>
            <a:pathLst>
              <a:path w="9742684" h="6858000">
                <a:moveTo>
                  <a:pt x="4863284" y="706999"/>
                </a:moveTo>
                <a:cubicBezTo>
                  <a:pt x="6365244" y="706999"/>
                  <a:pt x="7582824" y="1924579"/>
                  <a:pt x="7582824" y="3426541"/>
                </a:cubicBezTo>
                <a:cubicBezTo>
                  <a:pt x="7582824" y="4928503"/>
                  <a:pt x="6365244" y="6146083"/>
                  <a:pt x="4863284" y="6146083"/>
                </a:cubicBezTo>
                <a:cubicBezTo>
                  <a:pt x="3361322" y="6146083"/>
                  <a:pt x="2143742" y="4928503"/>
                  <a:pt x="2143742" y="3426541"/>
                </a:cubicBezTo>
                <a:cubicBezTo>
                  <a:pt x="2143742" y="1924579"/>
                  <a:pt x="3361322" y="706999"/>
                  <a:pt x="4863284" y="706999"/>
                </a:cubicBezTo>
                <a:close/>
                <a:moveTo>
                  <a:pt x="4855239" y="247854"/>
                </a:moveTo>
                <a:cubicBezTo>
                  <a:pt x="3100740" y="247854"/>
                  <a:pt x="1678438" y="1671227"/>
                  <a:pt x="1678438" y="3427045"/>
                </a:cubicBezTo>
                <a:cubicBezTo>
                  <a:pt x="1678438" y="5182864"/>
                  <a:pt x="3100740" y="6606237"/>
                  <a:pt x="4855239" y="6606237"/>
                </a:cubicBezTo>
                <a:cubicBezTo>
                  <a:pt x="6609738" y="6606237"/>
                  <a:pt x="8032040" y="5182864"/>
                  <a:pt x="8032040" y="3427045"/>
                </a:cubicBezTo>
                <a:cubicBezTo>
                  <a:pt x="8032040" y="1671227"/>
                  <a:pt x="6609738" y="247854"/>
                  <a:pt x="4855239" y="247854"/>
                </a:cubicBezTo>
                <a:close/>
                <a:moveTo>
                  <a:pt x="6870264" y="0"/>
                </a:moveTo>
                <a:lnTo>
                  <a:pt x="8333578" y="0"/>
                </a:lnTo>
                <a:lnTo>
                  <a:pt x="8496790" y="172858"/>
                </a:lnTo>
                <a:cubicBezTo>
                  <a:pt x="9271420" y="1036069"/>
                  <a:pt x="9742684" y="2177458"/>
                  <a:pt x="9742684" y="3428999"/>
                </a:cubicBezTo>
                <a:cubicBezTo>
                  <a:pt x="9742684" y="4754161"/>
                  <a:pt x="9214346" y="5955830"/>
                  <a:pt x="8356976" y="6834550"/>
                </a:cubicBezTo>
                <a:lnTo>
                  <a:pt x="8332835" y="6858000"/>
                </a:lnTo>
                <a:lnTo>
                  <a:pt x="6891722" y="6858000"/>
                </a:lnTo>
                <a:lnTo>
                  <a:pt x="6910987" y="6847453"/>
                </a:lnTo>
                <a:cubicBezTo>
                  <a:pt x="8069170" y="6152734"/>
                  <a:pt x="8844377" y="4884295"/>
                  <a:pt x="8844377" y="3434659"/>
                </a:cubicBezTo>
                <a:cubicBezTo>
                  <a:pt x="8844377" y="1993602"/>
                  <a:pt x="8078317" y="731601"/>
                  <a:pt x="6931506" y="34258"/>
                </a:cubicBezTo>
                <a:close/>
                <a:moveTo>
                  <a:pt x="2990466" y="0"/>
                </a:moveTo>
                <a:lnTo>
                  <a:pt x="6720014" y="0"/>
                </a:lnTo>
                <a:lnTo>
                  <a:pt x="6732524" y="6292"/>
                </a:lnTo>
                <a:cubicBezTo>
                  <a:pt x="7935399" y="669702"/>
                  <a:pt x="8750318" y="1950873"/>
                  <a:pt x="8750318" y="3422520"/>
                </a:cubicBezTo>
                <a:cubicBezTo>
                  <a:pt x="8750318" y="4898374"/>
                  <a:pt x="7930736" y="6182659"/>
                  <a:pt x="6722204" y="6844420"/>
                </a:cubicBezTo>
                <a:lnTo>
                  <a:pt x="6694788" y="6858000"/>
                </a:lnTo>
                <a:lnTo>
                  <a:pt x="3015690" y="6858000"/>
                </a:lnTo>
                <a:lnTo>
                  <a:pt x="2988275" y="6844420"/>
                </a:lnTo>
                <a:cubicBezTo>
                  <a:pt x="1779742" y="6182659"/>
                  <a:pt x="960160" y="4898374"/>
                  <a:pt x="960160" y="3422520"/>
                </a:cubicBezTo>
                <a:cubicBezTo>
                  <a:pt x="960160" y="1950873"/>
                  <a:pt x="1775079" y="669702"/>
                  <a:pt x="2977955" y="6292"/>
                </a:cubicBezTo>
                <a:close/>
                <a:moveTo>
                  <a:pt x="1409106" y="0"/>
                </a:moveTo>
                <a:lnTo>
                  <a:pt x="2872421" y="0"/>
                </a:lnTo>
                <a:lnTo>
                  <a:pt x="2811180" y="34258"/>
                </a:lnTo>
                <a:cubicBezTo>
                  <a:pt x="1664368" y="731601"/>
                  <a:pt x="898307" y="1993602"/>
                  <a:pt x="898307" y="3434659"/>
                </a:cubicBezTo>
                <a:cubicBezTo>
                  <a:pt x="898307" y="4884295"/>
                  <a:pt x="1673514" y="6152734"/>
                  <a:pt x="2831698" y="6847453"/>
                </a:cubicBezTo>
                <a:lnTo>
                  <a:pt x="2850963" y="6858000"/>
                </a:lnTo>
                <a:lnTo>
                  <a:pt x="1409850" y="6858000"/>
                </a:lnTo>
                <a:lnTo>
                  <a:pt x="1385708" y="6834550"/>
                </a:lnTo>
                <a:cubicBezTo>
                  <a:pt x="528338" y="5955830"/>
                  <a:pt x="0" y="4754161"/>
                  <a:pt x="0" y="3428999"/>
                </a:cubicBezTo>
                <a:cubicBezTo>
                  <a:pt x="0" y="2177458"/>
                  <a:pt x="471265" y="1036069"/>
                  <a:pt x="1245894" y="172858"/>
                </a:cubicBez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14" name="Slika 14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98C64DBF-B660-4499-B186-C5EEE166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 b="1711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noFill/>
          </a:ln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xmlns="" id="{95735FEF-B3F9-4870-991E-F77B44594E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17" name="Rounded Rectangle 6">
            <a:extLst>
              <a:ext uri="{FF2B5EF4-FFF2-40B4-BE49-F238E27FC236}">
                <a16:creationId xmlns:a16="http://schemas.microsoft.com/office/drawing/2014/main" xmlns="" id="{46ACC547-0D6A-44BE-AFB0-741B598CF3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oundRect">
            <a:avLst>
              <a:gd name="adj" fmla="val 3462"/>
            </a:avLst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xmlns="" id="{5AE2B131-A049-4A00-966E-6D5A830E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93" y="787400"/>
            <a:ext cx="9454700" cy="1278467"/>
          </a:xfrm>
        </p:spPr>
        <p:txBody>
          <a:bodyPr>
            <a:normAutofit/>
          </a:bodyPr>
          <a:lstStyle/>
          <a:p>
            <a:pPr algn="ctr"/>
            <a:r>
              <a:rPr lang="sr-Latn-RS" b="1"/>
              <a:t>EVALUACIONE MERE</a:t>
            </a:r>
            <a:endParaRPr lang="sr-Latn-RS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xmlns="" id="{3976BD8F-4B68-4C32-91A5-227D114C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893" y="2142067"/>
            <a:ext cx="9454700" cy="372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>
                <a:cs typeface="Calibri"/>
              </a:rPr>
              <a:t>PSRN = 33      SSIM = 87,85</a:t>
            </a:r>
            <a:endParaRPr lang="en-US" sz="2800" dirty="0">
              <a:cs typeface="Calibri"/>
            </a:endParaRPr>
          </a:p>
        </p:txBody>
      </p:sp>
      <p:pic>
        <p:nvPicPr>
          <p:cNvPr id="5" name="Slika 5" descr="Slika na kojoj se nalazi raznobojno, boje&#10;&#10;Opis je automatski generisan">
            <a:extLst>
              <a:ext uri="{FF2B5EF4-FFF2-40B4-BE49-F238E27FC236}">
                <a16:creationId xmlns:a16="http://schemas.microsoft.com/office/drawing/2014/main" xmlns="" id="{3526739D-75A9-4A32-ADEA-4B3791A94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863" y="2754351"/>
            <a:ext cx="2743200" cy="2743200"/>
          </a:xfrm>
          <a:prstGeom prst="rect">
            <a:avLst/>
          </a:prstGeom>
        </p:spPr>
      </p:pic>
      <p:pic>
        <p:nvPicPr>
          <p:cNvPr id="6" name="Slika 6" descr="Slika na kojoj se nalazi raznobojno, boje&#10;&#10;Opis je automatski generisan">
            <a:extLst>
              <a:ext uri="{FF2B5EF4-FFF2-40B4-BE49-F238E27FC236}">
                <a16:creationId xmlns:a16="http://schemas.microsoft.com/office/drawing/2014/main" xmlns="" id="{2B85E631-F804-454F-891F-736D8CD329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2010" y="275435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13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E73E4193-E081-41DF-B6D3-374E8A0C2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146"/>
          <a:stretch/>
        </p:blipFill>
        <p:spPr>
          <a:xfrm>
            <a:off x="1227064" y="10"/>
            <a:ext cx="9742684" cy="6857990"/>
          </a:xfrm>
          <a:custGeom>
            <a:avLst/>
            <a:gdLst/>
            <a:ahLst/>
            <a:cxnLst/>
            <a:rect l="l" t="t" r="r" b="b"/>
            <a:pathLst>
              <a:path w="9742684" h="6858000">
                <a:moveTo>
                  <a:pt x="4863284" y="706999"/>
                </a:moveTo>
                <a:cubicBezTo>
                  <a:pt x="6365244" y="706999"/>
                  <a:pt x="7582824" y="1924579"/>
                  <a:pt x="7582824" y="3426541"/>
                </a:cubicBezTo>
                <a:cubicBezTo>
                  <a:pt x="7582824" y="4928503"/>
                  <a:pt x="6365244" y="6146083"/>
                  <a:pt x="4863284" y="6146083"/>
                </a:cubicBezTo>
                <a:cubicBezTo>
                  <a:pt x="3361322" y="6146083"/>
                  <a:pt x="2143742" y="4928503"/>
                  <a:pt x="2143742" y="3426541"/>
                </a:cubicBezTo>
                <a:cubicBezTo>
                  <a:pt x="2143742" y="1924579"/>
                  <a:pt x="3361322" y="706999"/>
                  <a:pt x="4863284" y="706999"/>
                </a:cubicBezTo>
                <a:close/>
                <a:moveTo>
                  <a:pt x="4855239" y="247854"/>
                </a:moveTo>
                <a:cubicBezTo>
                  <a:pt x="3100740" y="247854"/>
                  <a:pt x="1678438" y="1671227"/>
                  <a:pt x="1678438" y="3427045"/>
                </a:cubicBezTo>
                <a:cubicBezTo>
                  <a:pt x="1678438" y="5182864"/>
                  <a:pt x="3100740" y="6606237"/>
                  <a:pt x="4855239" y="6606237"/>
                </a:cubicBezTo>
                <a:cubicBezTo>
                  <a:pt x="6609738" y="6606237"/>
                  <a:pt x="8032040" y="5182864"/>
                  <a:pt x="8032040" y="3427045"/>
                </a:cubicBezTo>
                <a:cubicBezTo>
                  <a:pt x="8032040" y="1671227"/>
                  <a:pt x="6609738" y="247854"/>
                  <a:pt x="4855239" y="247854"/>
                </a:cubicBezTo>
                <a:close/>
                <a:moveTo>
                  <a:pt x="6870264" y="0"/>
                </a:moveTo>
                <a:lnTo>
                  <a:pt x="8333578" y="0"/>
                </a:lnTo>
                <a:lnTo>
                  <a:pt x="8496790" y="172858"/>
                </a:lnTo>
                <a:cubicBezTo>
                  <a:pt x="9271420" y="1036069"/>
                  <a:pt x="9742684" y="2177458"/>
                  <a:pt x="9742684" y="3428999"/>
                </a:cubicBezTo>
                <a:cubicBezTo>
                  <a:pt x="9742684" y="4754161"/>
                  <a:pt x="9214346" y="5955830"/>
                  <a:pt x="8356976" y="6834550"/>
                </a:cubicBezTo>
                <a:lnTo>
                  <a:pt x="8332835" y="6858000"/>
                </a:lnTo>
                <a:lnTo>
                  <a:pt x="6891722" y="6858000"/>
                </a:lnTo>
                <a:lnTo>
                  <a:pt x="6910987" y="6847453"/>
                </a:lnTo>
                <a:cubicBezTo>
                  <a:pt x="8069170" y="6152734"/>
                  <a:pt x="8844377" y="4884295"/>
                  <a:pt x="8844377" y="3434659"/>
                </a:cubicBezTo>
                <a:cubicBezTo>
                  <a:pt x="8844377" y="1993602"/>
                  <a:pt x="8078317" y="731601"/>
                  <a:pt x="6931506" y="34258"/>
                </a:cubicBezTo>
                <a:close/>
                <a:moveTo>
                  <a:pt x="2990466" y="0"/>
                </a:moveTo>
                <a:lnTo>
                  <a:pt x="6720014" y="0"/>
                </a:lnTo>
                <a:lnTo>
                  <a:pt x="6732524" y="6292"/>
                </a:lnTo>
                <a:cubicBezTo>
                  <a:pt x="7935399" y="669702"/>
                  <a:pt x="8750318" y="1950873"/>
                  <a:pt x="8750318" y="3422520"/>
                </a:cubicBezTo>
                <a:cubicBezTo>
                  <a:pt x="8750318" y="4898374"/>
                  <a:pt x="7930736" y="6182659"/>
                  <a:pt x="6722204" y="6844420"/>
                </a:cubicBezTo>
                <a:lnTo>
                  <a:pt x="6694788" y="6858000"/>
                </a:lnTo>
                <a:lnTo>
                  <a:pt x="3015690" y="6858000"/>
                </a:lnTo>
                <a:lnTo>
                  <a:pt x="2988275" y="6844420"/>
                </a:lnTo>
                <a:cubicBezTo>
                  <a:pt x="1779742" y="6182659"/>
                  <a:pt x="960160" y="4898374"/>
                  <a:pt x="960160" y="3422520"/>
                </a:cubicBezTo>
                <a:cubicBezTo>
                  <a:pt x="960160" y="1950873"/>
                  <a:pt x="1775079" y="669702"/>
                  <a:pt x="2977955" y="6292"/>
                </a:cubicBezTo>
                <a:close/>
                <a:moveTo>
                  <a:pt x="1409106" y="0"/>
                </a:moveTo>
                <a:lnTo>
                  <a:pt x="2872421" y="0"/>
                </a:lnTo>
                <a:lnTo>
                  <a:pt x="2811180" y="34258"/>
                </a:lnTo>
                <a:cubicBezTo>
                  <a:pt x="1664368" y="731601"/>
                  <a:pt x="898307" y="1993602"/>
                  <a:pt x="898307" y="3434659"/>
                </a:cubicBezTo>
                <a:cubicBezTo>
                  <a:pt x="898307" y="4884295"/>
                  <a:pt x="1673514" y="6152734"/>
                  <a:pt x="2831698" y="6847453"/>
                </a:cubicBezTo>
                <a:lnTo>
                  <a:pt x="2850963" y="6858000"/>
                </a:lnTo>
                <a:lnTo>
                  <a:pt x="1409850" y="6858000"/>
                </a:lnTo>
                <a:lnTo>
                  <a:pt x="1385708" y="6834550"/>
                </a:lnTo>
                <a:cubicBezTo>
                  <a:pt x="528338" y="5955830"/>
                  <a:pt x="0" y="4754161"/>
                  <a:pt x="0" y="3428999"/>
                </a:cubicBezTo>
                <a:cubicBezTo>
                  <a:pt x="0" y="2177458"/>
                  <a:pt x="471265" y="1036069"/>
                  <a:pt x="1245894" y="172858"/>
                </a:cubicBez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14" name="Slika 14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98C64DBF-B660-4499-B186-C5EEE166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 b="1711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noFill/>
          </a:ln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xmlns="" id="{95735FEF-B3F9-4870-991E-F77B44594E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17" name="Rounded Rectangle 6">
            <a:extLst>
              <a:ext uri="{FF2B5EF4-FFF2-40B4-BE49-F238E27FC236}">
                <a16:creationId xmlns:a16="http://schemas.microsoft.com/office/drawing/2014/main" xmlns="" id="{46ACC547-0D6A-44BE-AFB0-741B598CF3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oundRect">
            <a:avLst>
              <a:gd name="adj" fmla="val 3462"/>
            </a:avLst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xmlns="" id="{5AE2B131-A049-4A00-966E-6D5A830E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93" y="787400"/>
            <a:ext cx="9454700" cy="1278467"/>
          </a:xfrm>
        </p:spPr>
        <p:txBody>
          <a:bodyPr>
            <a:normAutofit/>
          </a:bodyPr>
          <a:lstStyle/>
          <a:p>
            <a:pPr algn="ctr"/>
            <a:r>
              <a:rPr lang="sr-Latn-RS" b="1">
                <a:cs typeface="Calibri Light"/>
              </a:rPr>
              <a:t>ZAKLJUČAK</a:t>
            </a:r>
            <a:endParaRPr lang="sr-Latn-RS" b="1" dirty="0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xmlns="" id="{3976BD8F-4B68-4C32-91A5-227D114C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893" y="2142067"/>
            <a:ext cx="9454700" cy="37253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sr-Latn-RS" sz="2800">
                <a:ea typeface="+mn-lt"/>
                <a:cs typeface="+mn-lt"/>
              </a:rPr>
              <a:t>Glavni cilj steganografije je da prisustvo tajne poruke ostane neotkriveno.</a:t>
            </a:r>
            <a:endParaRPr lang="sr-Latn-RS">
              <a:ea typeface="+mn-lt"/>
              <a:cs typeface="+mn-lt"/>
            </a:endParaRPr>
          </a:p>
          <a:p>
            <a:pPr marL="0" indent="0" algn="just">
              <a:buNone/>
            </a:pPr>
            <a:endParaRPr lang="sr-Latn-RS" sz="2800" dirty="0">
              <a:cs typeface="Calibri" panose="020F0502020204030204"/>
            </a:endParaRPr>
          </a:p>
          <a:p>
            <a:pPr marL="0" indent="0" algn="just">
              <a:buNone/>
            </a:pPr>
            <a:r>
              <a:rPr lang="sr-Latn-RS" sz="2800" dirty="0">
                <a:cs typeface="Calibri" panose="020F0502020204030204"/>
              </a:rPr>
              <a:t>Implementacija DWT algoritma koja je prikazana u radu daje </a:t>
            </a:r>
            <a:r>
              <a:rPr lang="sr-Latn-RS" sz="2800">
                <a:cs typeface="Calibri" panose="020F0502020204030204"/>
              </a:rPr>
              <a:t>veoma dobre rezultate.</a:t>
            </a:r>
            <a:endParaRPr lang="sr-Latn-RS" sz="28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3598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13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E73E4193-E081-41DF-B6D3-374E8A0C2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146"/>
          <a:stretch/>
        </p:blipFill>
        <p:spPr>
          <a:xfrm>
            <a:off x="1227064" y="10"/>
            <a:ext cx="9742684" cy="6857990"/>
          </a:xfrm>
          <a:custGeom>
            <a:avLst/>
            <a:gdLst/>
            <a:ahLst/>
            <a:cxnLst/>
            <a:rect l="l" t="t" r="r" b="b"/>
            <a:pathLst>
              <a:path w="9742684" h="6858000">
                <a:moveTo>
                  <a:pt x="4863284" y="706999"/>
                </a:moveTo>
                <a:cubicBezTo>
                  <a:pt x="6365244" y="706999"/>
                  <a:pt x="7582824" y="1924579"/>
                  <a:pt x="7582824" y="3426541"/>
                </a:cubicBezTo>
                <a:cubicBezTo>
                  <a:pt x="7582824" y="4928503"/>
                  <a:pt x="6365244" y="6146083"/>
                  <a:pt x="4863284" y="6146083"/>
                </a:cubicBezTo>
                <a:cubicBezTo>
                  <a:pt x="3361322" y="6146083"/>
                  <a:pt x="2143742" y="4928503"/>
                  <a:pt x="2143742" y="3426541"/>
                </a:cubicBezTo>
                <a:cubicBezTo>
                  <a:pt x="2143742" y="1924579"/>
                  <a:pt x="3361322" y="706999"/>
                  <a:pt x="4863284" y="706999"/>
                </a:cubicBezTo>
                <a:close/>
                <a:moveTo>
                  <a:pt x="4855239" y="247854"/>
                </a:moveTo>
                <a:cubicBezTo>
                  <a:pt x="3100740" y="247854"/>
                  <a:pt x="1678438" y="1671227"/>
                  <a:pt x="1678438" y="3427045"/>
                </a:cubicBezTo>
                <a:cubicBezTo>
                  <a:pt x="1678438" y="5182864"/>
                  <a:pt x="3100740" y="6606237"/>
                  <a:pt x="4855239" y="6606237"/>
                </a:cubicBezTo>
                <a:cubicBezTo>
                  <a:pt x="6609738" y="6606237"/>
                  <a:pt x="8032040" y="5182864"/>
                  <a:pt x="8032040" y="3427045"/>
                </a:cubicBezTo>
                <a:cubicBezTo>
                  <a:pt x="8032040" y="1671227"/>
                  <a:pt x="6609738" y="247854"/>
                  <a:pt x="4855239" y="247854"/>
                </a:cubicBezTo>
                <a:close/>
                <a:moveTo>
                  <a:pt x="6870264" y="0"/>
                </a:moveTo>
                <a:lnTo>
                  <a:pt x="8333578" y="0"/>
                </a:lnTo>
                <a:lnTo>
                  <a:pt x="8496790" y="172858"/>
                </a:lnTo>
                <a:cubicBezTo>
                  <a:pt x="9271420" y="1036069"/>
                  <a:pt x="9742684" y="2177458"/>
                  <a:pt x="9742684" y="3428999"/>
                </a:cubicBezTo>
                <a:cubicBezTo>
                  <a:pt x="9742684" y="4754161"/>
                  <a:pt x="9214346" y="5955830"/>
                  <a:pt x="8356976" y="6834550"/>
                </a:cubicBezTo>
                <a:lnTo>
                  <a:pt x="8332835" y="6858000"/>
                </a:lnTo>
                <a:lnTo>
                  <a:pt x="6891722" y="6858000"/>
                </a:lnTo>
                <a:lnTo>
                  <a:pt x="6910987" y="6847453"/>
                </a:lnTo>
                <a:cubicBezTo>
                  <a:pt x="8069170" y="6152734"/>
                  <a:pt x="8844377" y="4884295"/>
                  <a:pt x="8844377" y="3434659"/>
                </a:cubicBezTo>
                <a:cubicBezTo>
                  <a:pt x="8844377" y="1993602"/>
                  <a:pt x="8078317" y="731601"/>
                  <a:pt x="6931506" y="34258"/>
                </a:cubicBezTo>
                <a:close/>
                <a:moveTo>
                  <a:pt x="2990466" y="0"/>
                </a:moveTo>
                <a:lnTo>
                  <a:pt x="6720014" y="0"/>
                </a:lnTo>
                <a:lnTo>
                  <a:pt x="6732524" y="6292"/>
                </a:lnTo>
                <a:cubicBezTo>
                  <a:pt x="7935399" y="669702"/>
                  <a:pt x="8750318" y="1950873"/>
                  <a:pt x="8750318" y="3422520"/>
                </a:cubicBezTo>
                <a:cubicBezTo>
                  <a:pt x="8750318" y="4898374"/>
                  <a:pt x="7930736" y="6182659"/>
                  <a:pt x="6722204" y="6844420"/>
                </a:cubicBezTo>
                <a:lnTo>
                  <a:pt x="6694788" y="6858000"/>
                </a:lnTo>
                <a:lnTo>
                  <a:pt x="3015690" y="6858000"/>
                </a:lnTo>
                <a:lnTo>
                  <a:pt x="2988275" y="6844420"/>
                </a:lnTo>
                <a:cubicBezTo>
                  <a:pt x="1779742" y="6182659"/>
                  <a:pt x="960160" y="4898374"/>
                  <a:pt x="960160" y="3422520"/>
                </a:cubicBezTo>
                <a:cubicBezTo>
                  <a:pt x="960160" y="1950873"/>
                  <a:pt x="1775079" y="669702"/>
                  <a:pt x="2977955" y="6292"/>
                </a:cubicBezTo>
                <a:close/>
                <a:moveTo>
                  <a:pt x="1409106" y="0"/>
                </a:moveTo>
                <a:lnTo>
                  <a:pt x="2872421" y="0"/>
                </a:lnTo>
                <a:lnTo>
                  <a:pt x="2811180" y="34258"/>
                </a:lnTo>
                <a:cubicBezTo>
                  <a:pt x="1664368" y="731601"/>
                  <a:pt x="898307" y="1993602"/>
                  <a:pt x="898307" y="3434659"/>
                </a:cubicBezTo>
                <a:cubicBezTo>
                  <a:pt x="898307" y="4884295"/>
                  <a:pt x="1673514" y="6152734"/>
                  <a:pt x="2831698" y="6847453"/>
                </a:cubicBezTo>
                <a:lnTo>
                  <a:pt x="2850963" y="6858000"/>
                </a:lnTo>
                <a:lnTo>
                  <a:pt x="1409850" y="6858000"/>
                </a:lnTo>
                <a:lnTo>
                  <a:pt x="1385708" y="6834550"/>
                </a:lnTo>
                <a:cubicBezTo>
                  <a:pt x="528338" y="5955830"/>
                  <a:pt x="0" y="4754161"/>
                  <a:pt x="0" y="3428999"/>
                </a:cubicBezTo>
                <a:cubicBezTo>
                  <a:pt x="0" y="2177458"/>
                  <a:pt x="471265" y="1036069"/>
                  <a:pt x="1245894" y="172858"/>
                </a:cubicBezTo>
                <a:close/>
              </a:path>
            </a:pathLst>
          </a:custGeom>
        </p:spPr>
      </p:pic>
      <p:pic>
        <p:nvPicPr>
          <p:cNvPr id="14" name="Slika 14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98C64DBF-B660-4499-B186-C5EEE166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 b="1711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F613C2B2-B304-4E3F-B97F-A6BDADB85B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26"/>
            <a:ext cx="12188825" cy="6856214"/>
          </a:xfrm>
          <a:prstGeom prst="rect">
            <a:avLst/>
          </a:prstGeom>
        </p:spPr>
      </p:pic>
      <p:sp>
        <p:nvSpPr>
          <p:cNvPr id="26" name="Freeform 16">
            <a:extLst>
              <a:ext uri="{FF2B5EF4-FFF2-40B4-BE49-F238E27FC236}">
                <a16:creationId xmlns:a16="http://schemas.microsoft.com/office/drawing/2014/main" xmlns="" id="{AC92D117-71D9-4107-98EE-649538F4A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32749" y="1"/>
            <a:ext cx="9126504" cy="6871297"/>
          </a:xfrm>
          <a:custGeom>
            <a:avLst/>
            <a:gdLst>
              <a:gd name="connsiteX0" fmla="*/ 1554131 w 9126504"/>
              <a:gd name="connsiteY0" fmla="*/ 0 h 6871297"/>
              <a:gd name="connsiteX1" fmla="*/ 7572373 w 9126504"/>
              <a:gd name="connsiteY1" fmla="*/ 0 h 6871297"/>
              <a:gd name="connsiteX2" fmla="*/ 7631479 w 9126504"/>
              <a:gd name="connsiteY2" fmla="*/ 51199 h 6871297"/>
              <a:gd name="connsiteX3" fmla="*/ 9126504 w 9126504"/>
              <a:gd name="connsiteY3" fmla="*/ 3429001 h 6871297"/>
              <a:gd name="connsiteX4" fmla="*/ 7631479 w 9126504"/>
              <a:gd name="connsiteY4" fmla="*/ 6806803 h 6871297"/>
              <a:gd name="connsiteX5" fmla="*/ 7557025 w 9126504"/>
              <a:gd name="connsiteY5" fmla="*/ 6871297 h 6871297"/>
              <a:gd name="connsiteX6" fmla="*/ 1569480 w 9126504"/>
              <a:gd name="connsiteY6" fmla="*/ 6871297 h 6871297"/>
              <a:gd name="connsiteX7" fmla="*/ 1495025 w 9126504"/>
              <a:gd name="connsiteY7" fmla="*/ 6806803 h 6871297"/>
              <a:gd name="connsiteX8" fmla="*/ 0 w 9126504"/>
              <a:gd name="connsiteY8" fmla="*/ 3429001 h 6871297"/>
              <a:gd name="connsiteX9" fmla="*/ 1495025 w 9126504"/>
              <a:gd name="connsiteY9" fmla="*/ 51199 h 6871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26504" h="6871297">
                <a:moveTo>
                  <a:pt x="1554131" y="0"/>
                </a:moveTo>
                <a:lnTo>
                  <a:pt x="7572373" y="0"/>
                </a:lnTo>
                <a:lnTo>
                  <a:pt x="7631479" y="51199"/>
                </a:lnTo>
                <a:cubicBezTo>
                  <a:pt x="8549904" y="885946"/>
                  <a:pt x="9126504" y="2090138"/>
                  <a:pt x="9126504" y="3429001"/>
                </a:cubicBezTo>
                <a:cubicBezTo>
                  <a:pt x="9126504" y="4767865"/>
                  <a:pt x="8549904" y="5972057"/>
                  <a:pt x="7631479" y="6806803"/>
                </a:cubicBezTo>
                <a:lnTo>
                  <a:pt x="7557025" y="6871297"/>
                </a:lnTo>
                <a:lnTo>
                  <a:pt x="1569480" y="6871297"/>
                </a:lnTo>
                <a:lnTo>
                  <a:pt x="1495025" y="6806803"/>
                </a:lnTo>
                <a:cubicBezTo>
                  <a:pt x="576600" y="5972057"/>
                  <a:pt x="0" y="4767865"/>
                  <a:pt x="0" y="3429001"/>
                </a:cubicBezTo>
                <a:cubicBezTo>
                  <a:pt x="0" y="2090138"/>
                  <a:pt x="576600" y="885946"/>
                  <a:pt x="1495025" y="5119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xmlns="" id="{5AE2B131-A049-4A00-966E-6D5A830E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10" y="2794619"/>
            <a:ext cx="7390680" cy="1278467"/>
          </a:xfrm>
        </p:spPr>
        <p:txBody>
          <a:bodyPr>
            <a:normAutofit/>
          </a:bodyPr>
          <a:lstStyle/>
          <a:p>
            <a:pPr algn="ctr"/>
            <a:r>
              <a:rPr lang="sr-Latn-RS" b="1">
                <a:cs typeface="Calibri Light"/>
              </a:rPr>
              <a:t>HVALA NA PAŽNJI!</a:t>
            </a:r>
            <a:endParaRPr lang="sr-Latn-RS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xmlns="" id="{3976BD8F-4B68-4C32-91A5-227D114C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8903" y="2142067"/>
            <a:ext cx="7390680" cy="37253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r-Latn-RS">
              <a:ea typeface="+mn-lt"/>
              <a:cs typeface="+mn-lt"/>
            </a:endParaRPr>
          </a:p>
          <a:p>
            <a:pPr marL="0" indent="0">
              <a:buNone/>
            </a:pPr>
            <a:endParaRPr lang="sr-Latn-RS">
              <a:cs typeface="Calibri" panose="020F0502020204030204"/>
            </a:endParaRPr>
          </a:p>
          <a:p>
            <a:pPr marL="0" indent="0">
              <a:buNone/>
            </a:pPr>
            <a:endParaRPr lang="sr-Latn-R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963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13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E73E4193-E081-41DF-B6D3-374E8A0C2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146"/>
          <a:stretch/>
        </p:blipFill>
        <p:spPr>
          <a:xfrm>
            <a:off x="1227064" y="10"/>
            <a:ext cx="9742684" cy="6857990"/>
          </a:xfrm>
          <a:custGeom>
            <a:avLst/>
            <a:gdLst/>
            <a:ahLst/>
            <a:cxnLst/>
            <a:rect l="l" t="t" r="r" b="b"/>
            <a:pathLst>
              <a:path w="9742684" h="6858000">
                <a:moveTo>
                  <a:pt x="4863284" y="706999"/>
                </a:moveTo>
                <a:cubicBezTo>
                  <a:pt x="6365244" y="706999"/>
                  <a:pt x="7582824" y="1924579"/>
                  <a:pt x="7582824" y="3426541"/>
                </a:cubicBezTo>
                <a:cubicBezTo>
                  <a:pt x="7582824" y="4928503"/>
                  <a:pt x="6365244" y="6146083"/>
                  <a:pt x="4863284" y="6146083"/>
                </a:cubicBezTo>
                <a:cubicBezTo>
                  <a:pt x="3361322" y="6146083"/>
                  <a:pt x="2143742" y="4928503"/>
                  <a:pt x="2143742" y="3426541"/>
                </a:cubicBezTo>
                <a:cubicBezTo>
                  <a:pt x="2143742" y="1924579"/>
                  <a:pt x="3361322" y="706999"/>
                  <a:pt x="4863284" y="706999"/>
                </a:cubicBezTo>
                <a:close/>
                <a:moveTo>
                  <a:pt x="4855239" y="247854"/>
                </a:moveTo>
                <a:cubicBezTo>
                  <a:pt x="3100740" y="247854"/>
                  <a:pt x="1678438" y="1671227"/>
                  <a:pt x="1678438" y="3427045"/>
                </a:cubicBezTo>
                <a:cubicBezTo>
                  <a:pt x="1678438" y="5182864"/>
                  <a:pt x="3100740" y="6606237"/>
                  <a:pt x="4855239" y="6606237"/>
                </a:cubicBezTo>
                <a:cubicBezTo>
                  <a:pt x="6609738" y="6606237"/>
                  <a:pt x="8032040" y="5182864"/>
                  <a:pt x="8032040" y="3427045"/>
                </a:cubicBezTo>
                <a:cubicBezTo>
                  <a:pt x="8032040" y="1671227"/>
                  <a:pt x="6609738" y="247854"/>
                  <a:pt x="4855239" y="247854"/>
                </a:cubicBezTo>
                <a:close/>
                <a:moveTo>
                  <a:pt x="6870264" y="0"/>
                </a:moveTo>
                <a:lnTo>
                  <a:pt x="8333578" y="0"/>
                </a:lnTo>
                <a:lnTo>
                  <a:pt x="8496790" y="172858"/>
                </a:lnTo>
                <a:cubicBezTo>
                  <a:pt x="9271420" y="1036069"/>
                  <a:pt x="9742684" y="2177458"/>
                  <a:pt x="9742684" y="3428999"/>
                </a:cubicBezTo>
                <a:cubicBezTo>
                  <a:pt x="9742684" y="4754161"/>
                  <a:pt x="9214346" y="5955830"/>
                  <a:pt x="8356976" y="6834550"/>
                </a:cubicBezTo>
                <a:lnTo>
                  <a:pt x="8332835" y="6858000"/>
                </a:lnTo>
                <a:lnTo>
                  <a:pt x="6891722" y="6858000"/>
                </a:lnTo>
                <a:lnTo>
                  <a:pt x="6910987" y="6847453"/>
                </a:lnTo>
                <a:cubicBezTo>
                  <a:pt x="8069170" y="6152734"/>
                  <a:pt x="8844377" y="4884295"/>
                  <a:pt x="8844377" y="3434659"/>
                </a:cubicBezTo>
                <a:cubicBezTo>
                  <a:pt x="8844377" y="1993602"/>
                  <a:pt x="8078317" y="731601"/>
                  <a:pt x="6931506" y="34258"/>
                </a:cubicBezTo>
                <a:close/>
                <a:moveTo>
                  <a:pt x="2990466" y="0"/>
                </a:moveTo>
                <a:lnTo>
                  <a:pt x="6720014" y="0"/>
                </a:lnTo>
                <a:lnTo>
                  <a:pt x="6732524" y="6292"/>
                </a:lnTo>
                <a:cubicBezTo>
                  <a:pt x="7935399" y="669702"/>
                  <a:pt x="8750318" y="1950873"/>
                  <a:pt x="8750318" y="3422520"/>
                </a:cubicBezTo>
                <a:cubicBezTo>
                  <a:pt x="8750318" y="4898374"/>
                  <a:pt x="7930736" y="6182659"/>
                  <a:pt x="6722204" y="6844420"/>
                </a:cubicBezTo>
                <a:lnTo>
                  <a:pt x="6694788" y="6858000"/>
                </a:lnTo>
                <a:lnTo>
                  <a:pt x="3015690" y="6858000"/>
                </a:lnTo>
                <a:lnTo>
                  <a:pt x="2988275" y="6844420"/>
                </a:lnTo>
                <a:cubicBezTo>
                  <a:pt x="1779742" y="6182659"/>
                  <a:pt x="960160" y="4898374"/>
                  <a:pt x="960160" y="3422520"/>
                </a:cubicBezTo>
                <a:cubicBezTo>
                  <a:pt x="960160" y="1950873"/>
                  <a:pt x="1775079" y="669702"/>
                  <a:pt x="2977955" y="6292"/>
                </a:cubicBezTo>
                <a:close/>
                <a:moveTo>
                  <a:pt x="1409106" y="0"/>
                </a:moveTo>
                <a:lnTo>
                  <a:pt x="2872421" y="0"/>
                </a:lnTo>
                <a:lnTo>
                  <a:pt x="2811180" y="34258"/>
                </a:lnTo>
                <a:cubicBezTo>
                  <a:pt x="1664368" y="731601"/>
                  <a:pt x="898307" y="1993602"/>
                  <a:pt x="898307" y="3434659"/>
                </a:cubicBezTo>
                <a:cubicBezTo>
                  <a:pt x="898307" y="4884295"/>
                  <a:pt x="1673514" y="6152734"/>
                  <a:pt x="2831698" y="6847453"/>
                </a:cubicBezTo>
                <a:lnTo>
                  <a:pt x="2850963" y="6858000"/>
                </a:lnTo>
                <a:lnTo>
                  <a:pt x="1409850" y="6858000"/>
                </a:lnTo>
                <a:lnTo>
                  <a:pt x="1385708" y="6834550"/>
                </a:lnTo>
                <a:cubicBezTo>
                  <a:pt x="528338" y="5955830"/>
                  <a:pt x="0" y="4754161"/>
                  <a:pt x="0" y="3428999"/>
                </a:cubicBezTo>
                <a:cubicBezTo>
                  <a:pt x="0" y="2177458"/>
                  <a:pt x="471265" y="1036069"/>
                  <a:pt x="1245894" y="172858"/>
                </a:cubicBez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14" name="Slika 14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98C64DBF-B660-4499-B186-C5EEE166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 b="1711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noFill/>
          </a:ln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xmlns="" id="{95735FEF-B3F9-4870-991E-F77B44594E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17" name="Rounded Rectangle 6">
            <a:extLst>
              <a:ext uri="{FF2B5EF4-FFF2-40B4-BE49-F238E27FC236}">
                <a16:creationId xmlns:a16="http://schemas.microsoft.com/office/drawing/2014/main" xmlns="" id="{46ACC547-0D6A-44BE-AFB0-741B598CF3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oundRect">
            <a:avLst>
              <a:gd name="adj" fmla="val 3462"/>
            </a:avLst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xmlns="" id="{5AE2B131-A049-4A00-966E-6D5A830E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93" y="787400"/>
            <a:ext cx="9454700" cy="1278467"/>
          </a:xfrm>
        </p:spPr>
        <p:txBody>
          <a:bodyPr>
            <a:normAutofit/>
          </a:bodyPr>
          <a:lstStyle/>
          <a:p>
            <a:pPr algn="ctr"/>
            <a:r>
              <a:rPr lang="sr-Latn-RS" b="1" dirty="0"/>
              <a:t>SADRŽAJ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xmlns="" id="{3976BD8F-4B68-4C32-91A5-227D114C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893" y="2142067"/>
            <a:ext cx="9454700" cy="3725333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"/>
              </a:rPr>
              <a:t>STEGANOGRAFIJA</a:t>
            </a:r>
          </a:p>
          <a:p>
            <a:pPr>
              <a:buClr>
                <a:srgbClr val="FFFFFF"/>
              </a:buClr>
            </a:pPr>
            <a:r>
              <a:rPr lang="en-US" sz="2800" dirty="0">
                <a:cs typeface="Calibri"/>
              </a:rPr>
              <a:t>IMPLEMENTACIJA DWT ALGORITMA</a:t>
            </a:r>
          </a:p>
          <a:p>
            <a:pPr>
              <a:buClr>
                <a:srgbClr val="FFFFFF"/>
              </a:buClr>
            </a:pPr>
            <a:r>
              <a:rPr lang="en-US" sz="2800" dirty="0">
                <a:cs typeface="Calibri"/>
              </a:rPr>
              <a:t>ZAKLJUČAK</a:t>
            </a:r>
          </a:p>
        </p:txBody>
      </p:sp>
    </p:spTree>
    <p:extLst>
      <p:ext uri="{BB962C8B-B14F-4D97-AF65-F5344CB8AC3E}">
        <p14:creationId xmlns:p14="http://schemas.microsoft.com/office/powerpoint/2010/main" val="948933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13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E73E4193-E081-41DF-B6D3-374E8A0C2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146"/>
          <a:stretch/>
        </p:blipFill>
        <p:spPr>
          <a:xfrm>
            <a:off x="1227064" y="10"/>
            <a:ext cx="9742684" cy="6857990"/>
          </a:xfrm>
          <a:custGeom>
            <a:avLst/>
            <a:gdLst/>
            <a:ahLst/>
            <a:cxnLst/>
            <a:rect l="l" t="t" r="r" b="b"/>
            <a:pathLst>
              <a:path w="9742684" h="6858000">
                <a:moveTo>
                  <a:pt x="4863284" y="706999"/>
                </a:moveTo>
                <a:cubicBezTo>
                  <a:pt x="6365244" y="706999"/>
                  <a:pt x="7582824" y="1924579"/>
                  <a:pt x="7582824" y="3426541"/>
                </a:cubicBezTo>
                <a:cubicBezTo>
                  <a:pt x="7582824" y="4928503"/>
                  <a:pt x="6365244" y="6146083"/>
                  <a:pt x="4863284" y="6146083"/>
                </a:cubicBezTo>
                <a:cubicBezTo>
                  <a:pt x="3361322" y="6146083"/>
                  <a:pt x="2143742" y="4928503"/>
                  <a:pt x="2143742" y="3426541"/>
                </a:cubicBezTo>
                <a:cubicBezTo>
                  <a:pt x="2143742" y="1924579"/>
                  <a:pt x="3361322" y="706999"/>
                  <a:pt x="4863284" y="706999"/>
                </a:cubicBezTo>
                <a:close/>
                <a:moveTo>
                  <a:pt x="4855239" y="247854"/>
                </a:moveTo>
                <a:cubicBezTo>
                  <a:pt x="3100740" y="247854"/>
                  <a:pt x="1678438" y="1671227"/>
                  <a:pt x="1678438" y="3427045"/>
                </a:cubicBezTo>
                <a:cubicBezTo>
                  <a:pt x="1678438" y="5182864"/>
                  <a:pt x="3100740" y="6606237"/>
                  <a:pt x="4855239" y="6606237"/>
                </a:cubicBezTo>
                <a:cubicBezTo>
                  <a:pt x="6609738" y="6606237"/>
                  <a:pt x="8032040" y="5182864"/>
                  <a:pt x="8032040" y="3427045"/>
                </a:cubicBezTo>
                <a:cubicBezTo>
                  <a:pt x="8032040" y="1671227"/>
                  <a:pt x="6609738" y="247854"/>
                  <a:pt x="4855239" y="247854"/>
                </a:cubicBezTo>
                <a:close/>
                <a:moveTo>
                  <a:pt x="6870264" y="0"/>
                </a:moveTo>
                <a:lnTo>
                  <a:pt x="8333578" y="0"/>
                </a:lnTo>
                <a:lnTo>
                  <a:pt x="8496790" y="172858"/>
                </a:lnTo>
                <a:cubicBezTo>
                  <a:pt x="9271420" y="1036069"/>
                  <a:pt x="9742684" y="2177458"/>
                  <a:pt x="9742684" y="3428999"/>
                </a:cubicBezTo>
                <a:cubicBezTo>
                  <a:pt x="9742684" y="4754161"/>
                  <a:pt x="9214346" y="5955830"/>
                  <a:pt x="8356976" y="6834550"/>
                </a:cubicBezTo>
                <a:lnTo>
                  <a:pt x="8332835" y="6858000"/>
                </a:lnTo>
                <a:lnTo>
                  <a:pt x="6891722" y="6858000"/>
                </a:lnTo>
                <a:lnTo>
                  <a:pt x="6910987" y="6847453"/>
                </a:lnTo>
                <a:cubicBezTo>
                  <a:pt x="8069170" y="6152734"/>
                  <a:pt x="8844377" y="4884295"/>
                  <a:pt x="8844377" y="3434659"/>
                </a:cubicBezTo>
                <a:cubicBezTo>
                  <a:pt x="8844377" y="1993602"/>
                  <a:pt x="8078317" y="731601"/>
                  <a:pt x="6931506" y="34258"/>
                </a:cubicBezTo>
                <a:close/>
                <a:moveTo>
                  <a:pt x="2990466" y="0"/>
                </a:moveTo>
                <a:lnTo>
                  <a:pt x="6720014" y="0"/>
                </a:lnTo>
                <a:lnTo>
                  <a:pt x="6732524" y="6292"/>
                </a:lnTo>
                <a:cubicBezTo>
                  <a:pt x="7935399" y="669702"/>
                  <a:pt x="8750318" y="1950873"/>
                  <a:pt x="8750318" y="3422520"/>
                </a:cubicBezTo>
                <a:cubicBezTo>
                  <a:pt x="8750318" y="4898374"/>
                  <a:pt x="7930736" y="6182659"/>
                  <a:pt x="6722204" y="6844420"/>
                </a:cubicBezTo>
                <a:lnTo>
                  <a:pt x="6694788" y="6858000"/>
                </a:lnTo>
                <a:lnTo>
                  <a:pt x="3015690" y="6858000"/>
                </a:lnTo>
                <a:lnTo>
                  <a:pt x="2988275" y="6844420"/>
                </a:lnTo>
                <a:cubicBezTo>
                  <a:pt x="1779742" y="6182659"/>
                  <a:pt x="960160" y="4898374"/>
                  <a:pt x="960160" y="3422520"/>
                </a:cubicBezTo>
                <a:cubicBezTo>
                  <a:pt x="960160" y="1950873"/>
                  <a:pt x="1775079" y="669702"/>
                  <a:pt x="2977955" y="6292"/>
                </a:cubicBezTo>
                <a:close/>
                <a:moveTo>
                  <a:pt x="1409106" y="0"/>
                </a:moveTo>
                <a:lnTo>
                  <a:pt x="2872421" y="0"/>
                </a:lnTo>
                <a:lnTo>
                  <a:pt x="2811180" y="34258"/>
                </a:lnTo>
                <a:cubicBezTo>
                  <a:pt x="1664368" y="731601"/>
                  <a:pt x="898307" y="1993602"/>
                  <a:pt x="898307" y="3434659"/>
                </a:cubicBezTo>
                <a:cubicBezTo>
                  <a:pt x="898307" y="4884295"/>
                  <a:pt x="1673514" y="6152734"/>
                  <a:pt x="2831698" y="6847453"/>
                </a:cubicBezTo>
                <a:lnTo>
                  <a:pt x="2850963" y="6858000"/>
                </a:lnTo>
                <a:lnTo>
                  <a:pt x="1409850" y="6858000"/>
                </a:lnTo>
                <a:lnTo>
                  <a:pt x="1385708" y="6834550"/>
                </a:lnTo>
                <a:cubicBezTo>
                  <a:pt x="528338" y="5955830"/>
                  <a:pt x="0" y="4754161"/>
                  <a:pt x="0" y="3428999"/>
                </a:cubicBezTo>
                <a:cubicBezTo>
                  <a:pt x="0" y="2177458"/>
                  <a:pt x="471265" y="1036069"/>
                  <a:pt x="1245894" y="172858"/>
                </a:cubicBez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14" name="Slika 14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98C64DBF-B660-4499-B186-C5EEE166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 b="1711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noFill/>
          </a:ln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xmlns="" id="{95735FEF-B3F9-4870-991E-F77B44594E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17" name="Rounded Rectangle 6">
            <a:extLst>
              <a:ext uri="{FF2B5EF4-FFF2-40B4-BE49-F238E27FC236}">
                <a16:creationId xmlns:a16="http://schemas.microsoft.com/office/drawing/2014/main" xmlns="" id="{46ACC547-0D6A-44BE-AFB0-741B598CF3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oundRect">
            <a:avLst>
              <a:gd name="adj" fmla="val 3462"/>
            </a:avLst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xmlns="" id="{5AE2B131-A049-4A00-966E-6D5A830E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93" y="787400"/>
            <a:ext cx="9454700" cy="1278467"/>
          </a:xfrm>
        </p:spPr>
        <p:txBody>
          <a:bodyPr>
            <a:normAutofit/>
          </a:bodyPr>
          <a:lstStyle/>
          <a:p>
            <a:pPr algn="ctr"/>
            <a:r>
              <a:rPr lang="sr-Latn-RS" b="1" dirty="0"/>
              <a:t>STEGANOGRAFIJA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xmlns="" id="{3976BD8F-4B68-4C32-91A5-227D114C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893" y="2142067"/>
            <a:ext cx="9454700" cy="37253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 err="1">
                <a:ea typeface="+mn-lt"/>
                <a:cs typeface="+mn-lt"/>
              </a:rPr>
              <a:t>Steganografija</a:t>
            </a:r>
            <a:r>
              <a:rPr lang="en-US" sz="2800" dirty="0">
                <a:ea typeface="+mn-lt"/>
                <a:cs typeface="+mn-lt"/>
              </a:rPr>
              <a:t> je </a:t>
            </a:r>
            <a:r>
              <a:rPr lang="en-US" sz="2800" dirty="0" err="1">
                <a:ea typeface="+mn-lt"/>
                <a:cs typeface="+mn-lt"/>
              </a:rPr>
              <a:t>naučna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disciplina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koja</a:t>
            </a:r>
            <a:r>
              <a:rPr lang="en-US" sz="2800" dirty="0">
                <a:ea typeface="+mn-lt"/>
                <a:cs typeface="+mn-lt"/>
              </a:rPr>
              <a:t> se </a:t>
            </a:r>
            <a:r>
              <a:rPr lang="en-US" sz="2800" dirty="0" err="1">
                <a:ea typeface="+mn-lt"/>
                <a:cs typeface="+mn-lt"/>
              </a:rPr>
              <a:t>bavi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prikrivenom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razmenom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informacija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sr-Latn-RS"/>
          </a:p>
          <a:p>
            <a:pPr marL="0" indent="0">
              <a:buNone/>
            </a:pPr>
            <a:endParaRPr lang="en-US" sz="2800" dirty="0">
              <a:cs typeface="Calibri"/>
            </a:endParaRPr>
          </a:p>
          <a:p>
            <a:pPr marL="0" indent="0" algn="just">
              <a:buNone/>
            </a:pPr>
            <a:r>
              <a:rPr lang="en-US" sz="2800" dirty="0" err="1">
                <a:ea typeface="+mn-lt"/>
                <a:cs typeface="+mn-lt"/>
              </a:rPr>
              <a:t>Kod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kriptografije</a:t>
            </a:r>
            <a:r>
              <a:rPr lang="en-US" sz="2800" dirty="0">
                <a:ea typeface="+mn-lt"/>
                <a:cs typeface="+mn-lt"/>
              </a:rPr>
              <a:t> se </a:t>
            </a:r>
            <a:r>
              <a:rPr lang="en-US" sz="2800" dirty="0" err="1">
                <a:ea typeface="+mn-lt"/>
                <a:cs typeface="+mn-lt"/>
              </a:rPr>
              <a:t>tajnost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postiže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modifikacijom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poruke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dirty="0" err="1">
                <a:ea typeface="+mn-lt"/>
                <a:cs typeface="+mn-lt"/>
              </a:rPr>
              <a:t>dok</a:t>
            </a:r>
            <a:r>
              <a:rPr lang="en-US" sz="2800" dirty="0">
                <a:ea typeface="+mn-lt"/>
                <a:cs typeface="+mn-lt"/>
              </a:rPr>
              <a:t> se </a:t>
            </a:r>
            <a:r>
              <a:rPr lang="en-US" sz="2800" dirty="0" err="1">
                <a:ea typeface="+mn-lt"/>
                <a:cs typeface="+mn-lt"/>
              </a:rPr>
              <a:t>kod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steganografije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tajnost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poruke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postiže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njenim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skrivanjem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7636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13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E73E4193-E081-41DF-B6D3-374E8A0C2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146"/>
          <a:stretch/>
        </p:blipFill>
        <p:spPr>
          <a:xfrm>
            <a:off x="1227064" y="10"/>
            <a:ext cx="9742684" cy="6857990"/>
          </a:xfrm>
          <a:custGeom>
            <a:avLst/>
            <a:gdLst/>
            <a:ahLst/>
            <a:cxnLst/>
            <a:rect l="l" t="t" r="r" b="b"/>
            <a:pathLst>
              <a:path w="9742684" h="6858000">
                <a:moveTo>
                  <a:pt x="4863284" y="706999"/>
                </a:moveTo>
                <a:cubicBezTo>
                  <a:pt x="6365244" y="706999"/>
                  <a:pt x="7582824" y="1924579"/>
                  <a:pt x="7582824" y="3426541"/>
                </a:cubicBezTo>
                <a:cubicBezTo>
                  <a:pt x="7582824" y="4928503"/>
                  <a:pt x="6365244" y="6146083"/>
                  <a:pt x="4863284" y="6146083"/>
                </a:cubicBezTo>
                <a:cubicBezTo>
                  <a:pt x="3361322" y="6146083"/>
                  <a:pt x="2143742" y="4928503"/>
                  <a:pt x="2143742" y="3426541"/>
                </a:cubicBezTo>
                <a:cubicBezTo>
                  <a:pt x="2143742" y="1924579"/>
                  <a:pt x="3361322" y="706999"/>
                  <a:pt x="4863284" y="706999"/>
                </a:cubicBezTo>
                <a:close/>
                <a:moveTo>
                  <a:pt x="4855239" y="247854"/>
                </a:moveTo>
                <a:cubicBezTo>
                  <a:pt x="3100740" y="247854"/>
                  <a:pt x="1678438" y="1671227"/>
                  <a:pt x="1678438" y="3427045"/>
                </a:cubicBezTo>
                <a:cubicBezTo>
                  <a:pt x="1678438" y="5182864"/>
                  <a:pt x="3100740" y="6606237"/>
                  <a:pt x="4855239" y="6606237"/>
                </a:cubicBezTo>
                <a:cubicBezTo>
                  <a:pt x="6609738" y="6606237"/>
                  <a:pt x="8032040" y="5182864"/>
                  <a:pt x="8032040" y="3427045"/>
                </a:cubicBezTo>
                <a:cubicBezTo>
                  <a:pt x="8032040" y="1671227"/>
                  <a:pt x="6609738" y="247854"/>
                  <a:pt x="4855239" y="247854"/>
                </a:cubicBezTo>
                <a:close/>
                <a:moveTo>
                  <a:pt x="6870264" y="0"/>
                </a:moveTo>
                <a:lnTo>
                  <a:pt x="8333578" y="0"/>
                </a:lnTo>
                <a:lnTo>
                  <a:pt x="8496790" y="172858"/>
                </a:lnTo>
                <a:cubicBezTo>
                  <a:pt x="9271420" y="1036069"/>
                  <a:pt x="9742684" y="2177458"/>
                  <a:pt x="9742684" y="3428999"/>
                </a:cubicBezTo>
                <a:cubicBezTo>
                  <a:pt x="9742684" y="4754161"/>
                  <a:pt x="9214346" y="5955830"/>
                  <a:pt x="8356976" y="6834550"/>
                </a:cubicBezTo>
                <a:lnTo>
                  <a:pt x="8332835" y="6858000"/>
                </a:lnTo>
                <a:lnTo>
                  <a:pt x="6891722" y="6858000"/>
                </a:lnTo>
                <a:lnTo>
                  <a:pt x="6910987" y="6847453"/>
                </a:lnTo>
                <a:cubicBezTo>
                  <a:pt x="8069170" y="6152734"/>
                  <a:pt x="8844377" y="4884295"/>
                  <a:pt x="8844377" y="3434659"/>
                </a:cubicBezTo>
                <a:cubicBezTo>
                  <a:pt x="8844377" y="1993602"/>
                  <a:pt x="8078317" y="731601"/>
                  <a:pt x="6931506" y="34258"/>
                </a:cubicBezTo>
                <a:close/>
                <a:moveTo>
                  <a:pt x="2990466" y="0"/>
                </a:moveTo>
                <a:lnTo>
                  <a:pt x="6720014" y="0"/>
                </a:lnTo>
                <a:lnTo>
                  <a:pt x="6732524" y="6292"/>
                </a:lnTo>
                <a:cubicBezTo>
                  <a:pt x="7935399" y="669702"/>
                  <a:pt x="8750318" y="1950873"/>
                  <a:pt x="8750318" y="3422520"/>
                </a:cubicBezTo>
                <a:cubicBezTo>
                  <a:pt x="8750318" y="4898374"/>
                  <a:pt x="7930736" y="6182659"/>
                  <a:pt x="6722204" y="6844420"/>
                </a:cubicBezTo>
                <a:lnTo>
                  <a:pt x="6694788" y="6858000"/>
                </a:lnTo>
                <a:lnTo>
                  <a:pt x="3015690" y="6858000"/>
                </a:lnTo>
                <a:lnTo>
                  <a:pt x="2988275" y="6844420"/>
                </a:lnTo>
                <a:cubicBezTo>
                  <a:pt x="1779742" y="6182659"/>
                  <a:pt x="960160" y="4898374"/>
                  <a:pt x="960160" y="3422520"/>
                </a:cubicBezTo>
                <a:cubicBezTo>
                  <a:pt x="960160" y="1950873"/>
                  <a:pt x="1775079" y="669702"/>
                  <a:pt x="2977955" y="6292"/>
                </a:cubicBezTo>
                <a:close/>
                <a:moveTo>
                  <a:pt x="1409106" y="0"/>
                </a:moveTo>
                <a:lnTo>
                  <a:pt x="2872421" y="0"/>
                </a:lnTo>
                <a:lnTo>
                  <a:pt x="2811180" y="34258"/>
                </a:lnTo>
                <a:cubicBezTo>
                  <a:pt x="1664368" y="731601"/>
                  <a:pt x="898307" y="1993602"/>
                  <a:pt x="898307" y="3434659"/>
                </a:cubicBezTo>
                <a:cubicBezTo>
                  <a:pt x="898307" y="4884295"/>
                  <a:pt x="1673514" y="6152734"/>
                  <a:pt x="2831698" y="6847453"/>
                </a:cubicBezTo>
                <a:lnTo>
                  <a:pt x="2850963" y="6858000"/>
                </a:lnTo>
                <a:lnTo>
                  <a:pt x="1409850" y="6858000"/>
                </a:lnTo>
                <a:lnTo>
                  <a:pt x="1385708" y="6834550"/>
                </a:lnTo>
                <a:cubicBezTo>
                  <a:pt x="528338" y="5955830"/>
                  <a:pt x="0" y="4754161"/>
                  <a:pt x="0" y="3428999"/>
                </a:cubicBezTo>
                <a:cubicBezTo>
                  <a:pt x="0" y="2177458"/>
                  <a:pt x="471265" y="1036069"/>
                  <a:pt x="1245894" y="172858"/>
                </a:cubicBez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14" name="Slika 14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98C64DBF-B660-4499-B186-C5EEE166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 b="1711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noFill/>
          </a:ln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xmlns="" id="{95735FEF-B3F9-4870-991E-F77B44594E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17" name="Rounded Rectangle 6">
            <a:extLst>
              <a:ext uri="{FF2B5EF4-FFF2-40B4-BE49-F238E27FC236}">
                <a16:creationId xmlns:a16="http://schemas.microsoft.com/office/drawing/2014/main" xmlns="" id="{46ACC547-0D6A-44BE-AFB0-741B598CF3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oundRect">
            <a:avLst>
              <a:gd name="adj" fmla="val 3462"/>
            </a:avLst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xmlns="" id="{5AE2B131-A049-4A00-966E-6D5A830E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93" y="787400"/>
            <a:ext cx="9454700" cy="1278467"/>
          </a:xfrm>
        </p:spPr>
        <p:txBody>
          <a:bodyPr>
            <a:normAutofit/>
          </a:bodyPr>
          <a:lstStyle/>
          <a:p>
            <a:pPr algn="ctr"/>
            <a:r>
              <a:rPr lang="sr-Latn-RS" b="1" dirty="0"/>
              <a:t>STEGANOGRAFIJA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xmlns="" id="{3976BD8F-4B68-4C32-91A5-227D114C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893" y="2142067"/>
            <a:ext cx="4659676" cy="37439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sr-Latn-RS" sz="2800" dirty="0">
                <a:ea typeface="+mn-lt"/>
                <a:cs typeface="+mn-lt"/>
              </a:rPr>
              <a:t>Osnovni princip </a:t>
            </a:r>
            <a:r>
              <a:rPr lang="sr-Latn-RS" sz="2800" dirty="0" err="1">
                <a:ea typeface="+mn-lt"/>
                <a:cs typeface="+mn-lt"/>
              </a:rPr>
              <a:t>steganografije</a:t>
            </a:r>
            <a:r>
              <a:rPr lang="sr-Latn-RS" sz="2800" dirty="0">
                <a:ea typeface="+mn-lt"/>
                <a:cs typeface="+mn-lt"/>
              </a:rPr>
              <a:t> je tajna razmena informacija korišćenjem nekog medija tako da poruka ne privlači pažnju na sebe, odnosno nije vidljivo prisustvo poruke na prvi pogled. </a:t>
            </a:r>
            <a:endParaRPr lang="sr-Latn-RS">
              <a:cs typeface="Calibri" panose="020F0502020204030204"/>
            </a:endParaRPr>
          </a:p>
        </p:txBody>
      </p:sp>
      <p:pic>
        <p:nvPicPr>
          <p:cNvPr id="3" name="Slika 4">
            <a:extLst>
              <a:ext uri="{FF2B5EF4-FFF2-40B4-BE49-F238E27FC236}">
                <a16:creationId xmlns:a16="http://schemas.microsoft.com/office/drawing/2014/main" xmlns="" id="{9ADCAFEA-E740-48EF-B524-68546D65F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839" y="2137539"/>
            <a:ext cx="3969834" cy="37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13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E73E4193-E081-41DF-B6D3-374E8A0C2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146"/>
          <a:stretch/>
        </p:blipFill>
        <p:spPr>
          <a:xfrm>
            <a:off x="1227064" y="10"/>
            <a:ext cx="9742684" cy="6857990"/>
          </a:xfrm>
          <a:custGeom>
            <a:avLst/>
            <a:gdLst/>
            <a:ahLst/>
            <a:cxnLst/>
            <a:rect l="l" t="t" r="r" b="b"/>
            <a:pathLst>
              <a:path w="9742684" h="6858000">
                <a:moveTo>
                  <a:pt x="4863284" y="706999"/>
                </a:moveTo>
                <a:cubicBezTo>
                  <a:pt x="6365244" y="706999"/>
                  <a:pt x="7582824" y="1924579"/>
                  <a:pt x="7582824" y="3426541"/>
                </a:cubicBezTo>
                <a:cubicBezTo>
                  <a:pt x="7582824" y="4928503"/>
                  <a:pt x="6365244" y="6146083"/>
                  <a:pt x="4863284" y="6146083"/>
                </a:cubicBezTo>
                <a:cubicBezTo>
                  <a:pt x="3361322" y="6146083"/>
                  <a:pt x="2143742" y="4928503"/>
                  <a:pt x="2143742" y="3426541"/>
                </a:cubicBezTo>
                <a:cubicBezTo>
                  <a:pt x="2143742" y="1924579"/>
                  <a:pt x="3361322" y="706999"/>
                  <a:pt x="4863284" y="706999"/>
                </a:cubicBezTo>
                <a:close/>
                <a:moveTo>
                  <a:pt x="4855239" y="247854"/>
                </a:moveTo>
                <a:cubicBezTo>
                  <a:pt x="3100740" y="247854"/>
                  <a:pt x="1678438" y="1671227"/>
                  <a:pt x="1678438" y="3427045"/>
                </a:cubicBezTo>
                <a:cubicBezTo>
                  <a:pt x="1678438" y="5182864"/>
                  <a:pt x="3100740" y="6606237"/>
                  <a:pt x="4855239" y="6606237"/>
                </a:cubicBezTo>
                <a:cubicBezTo>
                  <a:pt x="6609738" y="6606237"/>
                  <a:pt x="8032040" y="5182864"/>
                  <a:pt x="8032040" y="3427045"/>
                </a:cubicBezTo>
                <a:cubicBezTo>
                  <a:pt x="8032040" y="1671227"/>
                  <a:pt x="6609738" y="247854"/>
                  <a:pt x="4855239" y="247854"/>
                </a:cubicBezTo>
                <a:close/>
                <a:moveTo>
                  <a:pt x="6870264" y="0"/>
                </a:moveTo>
                <a:lnTo>
                  <a:pt x="8333578" y="0"/>
                </a:lnTo>
                <a:lnTo>
                  <a:pt x="8496790" y="172858"/>
                </a:lnTo>
                <a:cubicBezTo>
                  <a:pt x="9271420" y="1036069"/>
                  <a:pt x="9742684" y="2177458"/>
                  <a:pt x="9742684" y="3428999"/>
                </a:cubicBezTo>
                <a:cubicBezTo>
                  <a:pt x="9742684" y="4754161"/>
                  <a:pt x="9214346" y="5955830"/>
                  <a:pt x="8356976" y="6834550"/>
                </a:cubicBezTo>
                <a:lnTo>
                  <a:pt x="8332835" y="6858000"/>
                </a:lnTo>
                <a:lnTo>
                  <a:pt x="6891722" y="6858000"/>
                </a:lnTo>
                <a:lnTo>
                  <a:pt x="6910987" y="6847453"/>
                </a:lnTo>
                <a:cubicBezTo>
                  <a:pt x="8069170" y="6152734"/>
                  <a:pt x="8844377" y="4884295"/>
                  <a:pt x="8844377" y="3434659"/>
                </a:cubicBezTo>
                <a:cubicBezTo>
                  <a:pt x="8844377" y="1993602"/>
                  <a:pt x="8078317" y="731601"/>
                  <a:pt x="6931506" y="34258"/>
                </a:cubicBezTo>
                <a:close/>
                <a:moveTo>
                  <a:pt x="2990466" y="0"/>
                </a:moveTo>
                <a:lnTo>
                  <a:pt x="6720014" y="0"/>
                </a:lnTo>
                <a:lnTo>
                  <a:pt x="6732524" y="6292"/>
                </a:lnTo>
                <a:cubicBezTo>
                  <a:pt x="7935399" y="669702"/>
                  <a:pt x="8750318" y="1950873"/>
                  <a:pt x="8750318" y="3422520"/>
                </a:cubicBezTo>
                <a:cubicBezTo>
                  <a:pt x="8750318" y="4898374"/>
                  <a:pt x="7930736" y="6182659"/>
                  <a:pt x="6722204" y="6844420"/>
                </a:cubicBezTo>
                <a:lnTo>
                  <a:pt x="6694788" y="6858000"/>
                </a:lnTo>
                <a:lnTo>
                  <a:pt x="3015690" y="6858000"/>
                </a:lnTo>
                <a:lnTo>
                  <a:pt x="2988275" y="6844420"/>
                </a:lnTo>
                <a:cubicBezTo>
                  <a:pt x="1779742" y="6182659"/>
                  <a:pt x="960160" y="4898374"/>
                  <a:pt x="960160" y="3422520"/>
                </a:cubicBezTo>
                <a:cubicBezTo>
                  <a:pt x="960160" y="1950873"/>
                  <a:pt x="1775079" y="669702"/>
                  <a:pt x="2977955" y="6292"/>
                </a:cubicBezTo>
                <a:close/>
                <a:moveTo>
                  <a:pt x="1409106" y="0"/>
                </a:moveTo>
                <a:lnTo>
                  <a:pt x="2872421" y="0"/>
                </a:lnTo>
                <a:lnTo>
                  <a:pt x="2811180" y="34258"/>
                </a:lnTo>
                <a:cubicBezTo>
                  <a:pt x="1664368" y="731601"/>
                  <a:pt x="898307" y="1993602"/>
                  <a:pt x="898307" y="3434659"/>
                </a:cubicBezTo>
                <a:cubicBezTo>
                  <a:pt x="898307" y="4884295"/>
                  <a:pt x="1673514" y="6152734"/>
                  <a:pt x="2831698" y="6847453"/>
                </a:cubicBezTo>
                <a:lnTo>
                  <a:pt x="2850963" y="6858000"/>
                </a:lnTo>
                <a:lnTo>
                  <a:pt x="1409850" y="6858000"/>
                </a:lnTo>
                <a:lnTo>
                  <a:pt x="1385708" y="6834550"/>
                </a:lnTo>
                <a:cubicBezTo>
                  <a:pt x="528338" y="5955830"/>
                  <a:pt x="0" y="4754161"/>
                  <a:pt x="0" y="3428999"/>
                </a:cubicBezTo>
                <a:cubicBezTo>
                  <a:pt x="0" y="2177458"/>
                  <a:pt x="471265" y="1036069"/>
                  <a:pt x="1245894" y="172858"/>
                </a:cubicBez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14" name="Slika 14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98C64DBF-B660-4499-B186-C5EEE166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 b="1711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noFill/>
          </a:ln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xmlns="" id="{95735FEF-B3F9-4870-991E-F77B44594E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17" name="Rounded Rectangle 6">
            <a:extLst>
              <a:ext uri="{FF2B5EF4-FFF2-40B4-BE49-F238E27FC236}">
                <a16:creationId xmlns:a16="http://schemas.microsoft.com/office/drawing/2014/main" xmlns="" id="{46ACC547-0D6A-44BE-AFB0-741B598CF3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oundRect">
            <a:avLst>
              <a:gd name="adj" fmla="val 3462"/>
            </a:avLst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xmlns="" id="{5AE2B131-A049-4A00-966E-6D5A830E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93" y="787400"/>
            <a:ext cx="9454700" cy="1278467"/>
          </a:xfrm>
        </p:spPr>
        <p:txBody>
          <a:bodyPr>
            <a:normAutofit/>
          </a:bodyPr>
          <a:lstStyle/>
          <a:p>
            <a:pPr algn="ctr"/>
            <a:r>
              <a:rPr lang="sr-Latn-RS" b="1" dirty="0"/>
              <a:t>TIPOVI STEGANOGRAFIJE</a:t>
            </a:r>
          </a:p>
        </p:txBody>
      </p:sp>
      <p:pic>
        <p:nvPicPr>
          <p:cNvPr id="3" name="Slika 4">
            <a:extLst>
              <a:ext uri="{FF2B5EF4-FFF2-40B4-BE49-F238E27FC236}">
                <a16:creationId xmlns:a16="http://schemas.microsoft.com/office/drawing/2014/main" xmlns="" id="{7982C9E4-0736-4F76-8C35-972A01177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263731" y="1807530"/>
            <a:ext cx="5653145" cy="4292186"/>
          </a:xfrm>
        </p:spPr>
      </p:pic>
    </p:spTree>
    <p:extLst>
      <p:ext uri="{BB962C8B-B14F-4D97-AF65-F5344CB8AC3E}">
        <p14:creationId xmlns:p14="http://schemas.microsoft.com/office/powerpoint/2010/main" val="12200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13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E73E4193-E081-41DF-B6D3-374E8A0C2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146"/>
          <a:stretch/>
        </p:blipFill>
        <p:spPr>
          <a:xfrm>
            <a:off x="1227064" y="10"/>
            <a:ext cx="9742684" cy="6857990"/>
          </a:xfrm>
          <a:custGeom>
            <a:avLst/>
            <a:gdLst/>
            <a:ahLst/>
            <a:cxnLst/>
            <a:rect l="l" t="t" r="r" b="b"/>
            <a:pathLst>
              <a:path w="9742684" h="6858000">
                <a:moveTo>
                  <a:pt x="4863284" y="706999"/>
                </a:moveTo>
                <a:cubicBezTo>
                  <a:pt x="6365244" y="706999"/>
                  <a:pt x="7582824" y="1924579"/>
                  <a:pt x="7582824" y="3426541"/>
                </a:cubicBezTo>
                <a:cubicBezTo>
                  <a:pt x="7582824" y="4928503"/>
                  <a:pt x="6365244" y="6146083"/>
                  <a:pt x="4863284" y="6146083"/>
                </a:cubicBezTo>
                <a:cubicBezTo>
                  <a:pt x="3361322" y="6146083"/>
                  <a:pt x="2143742" y="4928503"/>
                  <a:pt x="2143742" y="3426541"/>
                </a:cubicBezTo>
                <a:cubicBezTo>
                  <a:pt x="2143742" y="1924579"/>
                  <a:pt x="3361322" y="706999"/>
                  <a:pt x="4863284" y="706999"/>
                </a:cubicBezTo>
                <a:close/>
                <a:moveTo>
                  <a:pt x="4855239" y="247854"/>
                </a:moveTo>
                <a:cubicBezTo>
                  <a:pt x="3100740" y="247854"/>
                  <a:pt x="1678438" y="1671227"/>
                  <a:pt x="1678438" y="3427045"/>
                </a:cubicBezTo>
                <a:cubicBezTo>
                  <a:pt x="1678438" y="5182864"/>
                  <a:pt x="3100740" y="6606237"/>
                  <a:pt x="4855239" y="6606237"/>
                </a:cubicBezTo>
                <a:cubicBezTo>
                  <a:pt x="6609738" y="6606237"/>
                  <a:pt x="8032040" y="5182864"/>
                  <a:pt x="8032040" y="3427045"/>
                </a:cubicBezTo>
                <a:cubicBezTo>
                  <a:pt x="8032040" y="1671227"/>
                  <a:pt x="6609738" y="247854"/>
                  <a:pt x="4855239" y="247854"/>
                </a:cubicBezTo>
                <a:close/>
                <a:moveTo>
                  <a:pt x="6870264" y="0"/>
                </a:moveTo>
                <a:lnTo>
                  <a:pt x="8333578" y="0"/>
                </a:lnTo>
                <a:lnTo>
                  <a:pt x="8496790" y="172858"/>
                </a:lnTo>
                <a:cubicBezTo>
                  <a:pt x="9271420" y="1036069"/>
                  <a:pt x="9742684" y="2177458"/>
                  <a:pt x="9742684" y="3428999"/>
                </a:cubicBezTo>
                <a:cubicBezTo>
                  <a:pt x="9742684" y="4754161"/>
                  <a:pt x="9214346" y="5955830"/>
                  <a:pt x="8356976" y="6834550"/>
                </a:cubicBezTo>
                <a:lnTo>
                  <a:pt x="8332835" y="6858000"/>
                </a:lnTo>
                <a:lnTo>
                  <a:pt x="6891722" y="6858000"/>
                </a:lnTo>
                <a:lnTo>
                  <a:pt x="6910987" y="6847453"/>
                </a:lnTo>
                <a:cubicBezTo>
                  <a:pt x="8069170" y="6152734"/>
                  <a:pt x="8844377" y="4884295"/>
                  <a:pt x="8844377" y="3434659"/>
                </a:cubicBezTo>
                <a:cubicBezTo>
                  <a:pt x="8844377" y="1993602"/>
                  <a:pt x="8078317" y="731601"/>
                  <a:pt x="6931506" y="34258"/>
                </a:cubicBezTo>
                <a:close/>
                <a:moveTo>
                  <a:pt x="2990466" y="0"/>
                </a:moveTo>
                <a:lnTo>
                  <a:pt x="6720014" y="0"/>
                </a:lnTo>
                <a:lnTo>
                  <a:pt x="6732524" y="6292"/>
                </a:lnTo>
                <a:cubicBezTo>
                  <a:pt x="7935399" y="669702"/>
                  <a:pt x="8750318" y="1950873"/>
                  <a:pt x="8750318" y="3422520"/>
                </a:cubicBezTo>
                <a:cubicBezTo>
                  <a:pt x="8750318" y="4898374"/>
                  <a:pt x="7930736" y="6182659"/>
                  <a:pt x="6722204" y="6844420"/>
                </a:cubicBezTo>
                <a:lnTo>
                  <a:pt x="6694788" y="6858000"/>
                </a:lnTo>
                <a:lnTo>
                  <a:pt x="3015690" y="6858000"/>
                </a:lnTo>
                <a:lnTo>
                  <a:pt x="2988275" y="6844420"/>
                </a:lnTo>
                <a:cubicBezTo>
                  <a:pt x="1779742" y="6182659"/>
                  <a:pt x="960160" y="4898374"/>
                  <a:pt x="960160" y="3422520"/>
                </a:cubicBezTo>
                <a:cubicBezTo>
                  <a:pt x="960160" y="1950873"/>
                  <a:pt x="1775079" y="669702"/>
                  <a:pt x="2977955" y="6292"/>
                </a:cubicBezTo>
                <a:close/>
                <a:moveTo>
                  <a:pt x="1409106" y="0"/>
                </a:moveTo>
                <a:lnTo>
                  <a:pt x="2872421" y="0"/>
                </a:lnTo>
                <a:lnTo>
                  <a:pt x="2811180" y="34258"/>
                </a:lnTo>
                <a:cubicBezTo>
                  <a:pt x="1664368" y="731601"/>
                  <a:pt x="898307" y="1993602"/>
                  <a:pt x="898307" y="3434659"/>
                </a:cubicBezTo>
                <a:cubicBezTo>
                  <a:pt x="898307" y="4884295"/>
                  <a:pt x="1673514" y="6152734"/>
                  <a:pt x="2831698" y="6847453"/>
                </a:cubicBezTo>
                <a:lnTo>
                  <a:pt x="2850963" y="6858000"/>
                </a:lnTo>
                <a:lnTo>
                  <a:pt x="1409850" y="6858000"/>
                </a:lnTo>
                <a:lnTo>
                  <a:pt x="1385708" y="6834550"/>
                </a:lnTo>
                <a:cubicBezTo>
                  <a:pt x="528338" y="5955830"/>
                  <a:pt x="0" y="4754161"/>
                  <a:pt x="0" y="3428999"/>
                </a:cubicBezTo>
                <a:cubicBezTo>
                  <a:pt x="0" y="2177458"/>
                  <a:pt x="471265" y="1036069"/>
                  <a:pt x="1245894" y="172858"/>
                </a:cubicBez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14" name="Slika 14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98C64DBF-B660-4499-B186-C5EEE166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 b="1711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noFill/>
          </a:ln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xmlns="" id="{95735FEF-B3F9-4870-991E-F77B44594E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17" name="Rounded Rectangle 6">
            <a:extLst>
              <a:ext uri="{FF2B5EF4-FFF2-40B4-BE49-F238E27FC236}">
                <a16:creationId xmlns:a16="http://schemas.microsoft.com/office/drawing/2014/main" xmlns="" id="{46ACC547-0D6A-44BE-AFB0-741B598CF3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oundRect">
            <a:avLst>
              <a:gd name="adj" fmla="val 3462"/>
            </a:avLst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xmlns="" id="{5AE2B131-A049-4A00-966E-6D5A830E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93" y="787400"/>
            <a:ext cx="9454700" cy="1278467"/>
          </a:xfrm>
        </p:spPr>
        <p:txBody>
          <a:bodyPr>
            <a:normAutofit/>
          </a:bodyPr>
          <a:lstStyle/>
          <a:p>
            <a:pPr algn="ctr"/>
            <a:r>
              <a:rPr lang="sr-Latn-RS" b="1" dirty="0"/>
              <a:t>TEHNIKE SUPSTITUCIJE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xmlns="" id="{3976BD8F-4B68-4C32-91A5-227D114C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893" y="2142067"/>
            <a:ext cx="4436651" cy="37253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sr-Latn-RS" sz="2800" dirty="0">
                <a:ea typeface="+mn-lt"/>
                <a:cs typeface="+mn-lt"/>
              </a:rPr>
              <a:t>Kod ovih tehnika digitalne </a:t>
            </a:r>
            <a:r>
              <a:rPr lang="sr-Latn-RS" sz="2800" dirty="0" err="1">
                <a:ea typeface="+mn-lt"/>
                <a:cs typeface="+mn-lt"/>
              </a:rPr>
              <a:t>steganografije</a:t>
            </a:r>
            <a:r>
              <a:rPr lang="sr-Latn-RS" sz="2800" dirty="0">
                <a:ea typeface="+mn-lt"/>
                <a:cs typeface="+mn-lt"/>
              </a:rPr>
              <a:t>, suvišni delovi nosioca poruke se koriste za ubacivanje tajne informacije. </a:t>
            </a:r>
            <a:endParaRPr lang="sr-Latn-RS" dirty="0">
              <a:cs typeface="Calibri" panose="020F0502020204030204"/>
            </a:endParaRPr>
          </a:p>
        </p:txBody>
      </p:sp>
      <p:pic>
        <p:nvPicPr>
          <p:cNvPr id="3" name="Slika 4">
            <a:extLst>
              <a:ext uri="{FF2B5EF4-FFF2-40B4-BE49-F238E27FC236}">
                <a16:creationId xmlns:a16="http://schemas.microsoft.com/office/drawing/2014/main" xmlns="" id="{4EB52683-3C1C-4F75-8CC9-69C57B96C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424" y="2251487"/>
            <a:ext cx="4192858" cy="348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9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13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E73E4193-E081-41DF-B6D3-374E8A0C2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146"/>
          <a:stretch/>
        </p:blipFill>
        <p:spPr>
          <a:xfrm>
            <a:off x="1227064" y="10"/>
            <a:ext cx="9742684" cy="6857990"/>
          </a:xfrm>
          <a:custGeom>
            <a:avLst/>
            <a:gdLst/>
            <a:ahLst/>
            <a:cxnLst/>
            <a:rect l="l" t="t" r="r" b="b"/>
            <a:pathLst>
              <a:path w="9742684" h="6858000">
                <a:moveTo>
                  <a:pt x="4863284" y="706999"/>
                </a:moveTo>
                <a:cubicBezTo>
                  <a:pt x="6365244" y="706999"/>
                  <a:pt x="7582824" y="1924579"/>
                  <a:pt x="7582824" y="3426541"/>
                </a:cubicBezTo>
                <a:cubicBezTo>
                  <a:pt x="7582824" y="4928503"/>
                  <a:pt x="6365244" y="6146083"/>
                  <a:pt x="4863284" y="6146083"/>
                </a:cubicBezTo>
                <a:cubicBezTo>
                  <a:pt x="3361322" y="6146083"/>
                  <a:pt x="2143742" y="4928503"/>
                  <a:pt x="2143742" y="3426541"/>
                </a:cubicBezTo>
                <a:cubicBezTo>
                  <a:pt x="2143742" y="1924579"/>
                  <a:pt x="3361322" y="706999"/>
                  <a:pt x="4863284" y="706999"/>
                </a:cubicBezTo>
                <a:close/>
                <a:moveTo>
                  <a:pt x="4855239" y="247854"/>
                </a:moveTo>
                <a:cubicBezTo>
                  <a:pt x="3100740" y="247854"/>
                  <a:pt x="1678438" y="1671227"/>
                  <a:pt x="1678438" y="3427045"/>
                </a:cubicBezTo>
                <a:cubicBezTo>
                  <a:pt x="1678438" y="5182864"/>
                  <a:pt x="3100740" y="6606237"/>
                  <a:pt x="4855239" y="6606237"/>
                </a:cubicBezTo>
                <a:cubicBezTo>
                  <a:pt x="6609738" y="6606237"/>
                  <a:pt x="8032040" y="5182864"/>
                  <a:pt x="8032040" y="3427045"/>
                </a:cubicBezTo>
                <a:cubicBezTo>
                  <a:pt x="8032040" y="1671227"/>
                  <a:pt x="6609738" y="247854"/>
                  <a:pt x="4855239" y="247854"/>
                </a:cubicBezTo>
                <a:close/>
                <a:moveTo>
                  <a:pt x="6870264" y="0"/>
                </a:moveTo>
                <a:lnTo>
                  <a:pt x="8333578" y="0"/>
                </a:lnTo>
                <a:lnTo>
                  <a:pt x="8496790" y="172858"/>
                </a:lnTo>
                <a:cubicBezTo>
                  <a:pt x="9271420" y="1036069"/>
                  <a:pt x="9742684" y="2177458"/>
                  <a:pt x="9742684" y="3428999"/>
                </a:cubicBezTo>
                <a:cubicBezTo>
                  <a:pt x="9742684" y="4754161"/>
                  <a:pt x="9214346" y="5955830"/>
                  <a:pt x="8356976" y="6834550"/>
                </a:cubicBezTo>
                <a:lnTo>
                  <a:pt x="8332835" y="6858000"/>
                </a:lnTo>
                <a:lnTo>
                  <a:pt x="6891722" y="6858000"/>
                </a:lnTo>
                <a:lnTo>
                  <a:pt x="6910987" y="6847453"/>
                </a:lnTo>
                <a:cubicBezTo>
                  <a:pt x="8069170" y="6152734"/>
                  <a:pt x="8844377" y="4884295"/>
                  <a:pt x="8844377" y="3434659"/>
                </a:cubicBezTo>
                <a:cubicBezTo>
                  <a:pt x="8844377" y="1993602"/>
                  <a:pt x="8078317" y="731601"/>
                  <a:pt x="6931506" y="34258"/>
                </a:cubicBezTo>
                <a:close/>
                <a:moveTo>
                  <a:pt x="2990466" y="0"/>
                </a:moveTo>
                <a:lnTo>
                  <a:pt x="6720014" y="0"/>
                </a:lnTo>
                <a:lnTo>
                  <a:pt x="6732524" y="6292"/>
                </a:lnTo>
                <a:cubicBezTo>
                  <a:pt x="7935399" y="669702"/>
                  <a:pt x="8750318" y="1950873"/>
                  <a:pt x="8750318" y="3422520"/>
                </a:cubicBezTo>
                <a:cubicBezTo>
                  <a:pt x="8750318" y="4898374"/>
                  <a:pt x="7930736" y="6182659"/>
                  <a:pt x="6722204" y="6844420"/>
                </a:cubicBezTo>
                <a:lnTo>
                  <a:pt x="6694788" y="6858000"/>
                </a:lnTo>
                <a:lnTo>
                  <a:pt x="3015690" y="6858000"/>
                </a:lnTo>
                <a:lnTo>
                  <a:pt x="2988275" y="6844420"/>
                </a:lnTo>
                <a:cubicBezTo>
                  <a:pt x="1779742" y="6182659"/>
                  <a:pt x="960160" y="4898374"/>
                  <a:pt x="960160" y="3422520"/>
                </a:cubicBezTo>
                <a:cubicBezTo>
                  <a:pt x="960160" y="1950873"/>
                  <a:pt x="1775079" y="669702"/>
                  <a:pt x="2977955" y="6292"/>
                </a:cubicBezTo>
                <a:close/>
                <a:moveTo>
                  <a:pt x="1409106" y="0"/>
                </a:moveTo>
                <a:lnTo>
                  <a:pt x="2872421" y="0"/>
                </a:lnTo>
                <a:lnTo>
                  <a:pt x="2811180" y="34258"/>
                </a:lnTo>
                <a:cubicBezTo>
                  <a:pt x="1664368" y="731601"/>
                  <a:pt x="898307" y="1993602"/>
                  <a:pt x="898307" y="3434659"/>
                </a:cubicBezTo>
                <a:cubicBezTo>
                  <a:pt x="898307" y="4884295"/>
                  <a:pt x="1673514" y="6152734"/>
                  <a:pt x="2831698" y="6847453"/>
                </a:cubicBezTo>
                <a:lnTo>
                  <a:pt x="2850963" y="6858000"/>
                </a:lnTo>
                <a:lnTo>
                  <a:pt x="1409850" y="6858000"/>
                </a:lnTo>
                <a:lnTo>
                  <a:pt x="1385708" y="6834550"/>
                </a:lnTo>
                <a:cubicBezTo>
                  <a:pt x="528338" y="5955830"/>
                  <a:pt x="0" y="4754161"/>
                  <a:pt x="0" y="3428999"/>
                </a:cubicBezTo>
                <a:cubicBezTo>
                  <a:pt x="0" y="2177458"/>
                  <a:pt x="471265" y="1036069"/>
                  <a:pt x="1245894" y="172858"/>
                </a:cubicBez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14" name="Slika 14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98C64DBF-B660-4499-B186-C5EEE166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 b="1711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noFill/>
          </a:ln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xmlns="" id="{95735FEF-B3F9-4870-991E-F77B44594E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17" name="Rounded Rectangle 6">
            <a:extLst>
              <a:ext uri="{FF2B5EF4-FFF2-40B4-BE49-F238E27FC236}">
                <a16:creationId xmlns:a16="http://schemas.microsoft.com/office/drawing/2014/main" xmlns="" id="{46ACC547-0D6A-44BE-AFB0-741B598CF3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oundRect">
            <a:avLst>
              <a:gd name="adj" fmla="val 3462"/>
            </a:avLst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xmlns="" id="{5AE2B131-A049-4A00-966E-6D5A830E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93" y="787400"/>
            <a:ext cx="9454700" cy="1278467"/>
          </a:xfrm>
        </p:spPr>
        <p:txBody>
          <a:bodyPr>
            <a:normAutofit/>
          </a:bodyPr>
          <a:lstStyle/>
          <a:p>
            <a:pPr algn="ctr"/>
            <a:r>
              <a:rPr lang="sr-Latn-RS" b="1" dirty="0"/>
              <a:t>TEHNIKE TRANSFORMACIJE DOMENA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xmlns="" id="{3976BD8F-4B68-4C32-91A5-227D114C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9210" y="2281457"/>
            <a:ext cx="8952896" cy="33071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sr-Latn-RS" sz="2800" dirty="0" err="1">
                <a:ea typeface="+mn-lt"/>
                <a:cs typeface="+mn-lt"/>
              </a:rPr>
              <a:t>Steganografske</a:t>
            </a:r>
            <a:r>
              <a:rPr lang="sr-Latn-RS" sz="2800" dirty="0">
                <a:ea typeface="+mn-lt"/>
                <a:cs typeface="+mn-lt"/>
              </a:rPr>
              <a:t> tehnike transformacije domena koriste matematičke funkcije za skrivanje podataka unutar medijuma (najčešće fotografije). Modifikacijom se prelazi u frekventni domen i onda se vrši ugrađivanje poruke. Najpoznatije transformacije su DCT, DFT i DWT.</a:t>
            </a:r>
            <a:endParaRPr lang="sr-Latn-R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5718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13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E73E4193-E081-41DF-B6D3-374E8A0C2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146"/>
          <a:stretch/>
        </p:blipFill>
        <p:spPr>
          <a:xfrm>
            <a:off x="1227064" y="10"/>
            <a:ext cx="9742684" cy="6857990"/>
          </a:xfrm>
          <a:custGeom>
            <a:avLst/>
            <a:gdLst/>
            <a:ahLst/>
            <a:cxnLst/>
            <a:rect l="l" t="t" r="r" b="b"/>
            <a:pathLst>
              <a:path w="9742684" h="6858000">
                <a:moveTo>
                  <a:pt x="4863284" y="706999"/>
                </a:moveTo>
                <a:cubicBezTo>
                  <a:pt x="6365244" y="706999"/>
                  <a:pt x="7582824" y="1924579"/>
                  <a:pt x="7582824" y="3426541"/>
                </a:cubicBezTo>
                <a:cubicBezTo>
                  <a:pt x="7582824" y="4928503"/>
                  <a:pt x="6365244" y="6146083"/>
                  <a:pt x="4863284" y="6146083"/>
                </a:cubicBezTo>
                <a:cubicBezTo>
                  <a:pt x="3361322" y="6146083"/>
                  <a:pt x="2143742" y="4928503"/>
                  <a:pt x="2143742" y="3426541"/>
                </a:cubicBezTo>
                <a:cubicBezTo>
                  <a:pt x="2143742" y="1924579"/>
                  <a:pt x="3361322" y="706999"/>
                  <a:pt x="4863284" y="706999"/>
                </a:cubicBezTo>
                <a:close/>
                <a:moveTo>
                  <a:pt x="4855239" y="247854"/>
                </a:moveTo>
                <a:cubicBezTo>
                  <a:pt x="3100740" y="247854"/>
                  <a:pt x="1678438" y="1671227"/>
                  <a:pt x="1678438" y="3427045"/>
                </a:cubicBezTo>
                <a:cubicBezTo>
                  <a:pt x="1678438" y="5182864"/>
                  <a:pt x="3100740" y="6606237"/>
                  <a:pt x="4855239" y="6606237"/>
                </a:cubicBezTo>
                <a:cubicBezTo>
                  <a:pt x="6609738" y="6606237"/>
                  <a:pt x="8032040" y="5182864"/>
                  <a:pt x="8032040" y="3427045"/>
                </a:cubicBezTo>
                <a:cubicBezTo>
                  <a:pt x="8032040" y="1671227"/>
                  <a:pt x="6609738" y="247854"/>
                  <a:pt x="4855239" y="247854"/>
                </a:cubicBezTo>
                <a:close/>
                <a:moveTo>
                  <a:pt x="6870264" y="0"/>
                </a:moveTo>
                <a:lnTo>
                  <a:pt x="8333578" y="0"/>
                </a:lnTo>
                <a:lnTo>
                  <a:pt x="8496790" y="172858"/>
                </a:lnTo>
                <a:cubicBezTo>
                  <a:pt x="9271420" y="1036069"/>
                  <a:pt x="9742684" y="2177458"/>
                  <a:pt x="9742684" y="3428999"/>
                </a:cubicBezTo>
                <a:cubicBezTo>
                  <a:pt x="9742684" y="4754161"/>
                  <a:pt x="9214346" y="5955830"/>
                  <a:pt x="8356976" y="6834550"/>
                </a:cubicBezTo>
                <a:lnTo>
                  <a:pt x="8332835" y="6858000"/>
                </a:lnTo>
                <a:lnTo>
                  <a:pt x="6891722" y="6858000"/>
                </a:lnTo>
                <a:lnTo>
                  <a:pt x="6910987" y="6847453"/>
                </a:lnTo>
                <a:cubicBezTo>
                  <a:pt x="8069170" y="6152734"/>
                  <a:pt x="8844377" y="4884295"/>
                  <a:pt x="8844377" y="3434659"/>
                </a:cubicBezTo>
                <a:cubicBezTo>
                  <a:pt x="8844377" y="1993602"/>
                  <a:pt x="8078317" y="731601"/>
                  <a:pt x="6931506" y="34258"/>
                </a:cubicBezTo>
                <a:close/>
                <a:moveTo>
                  <a:pt x="2990466" y="0"/>
                </a:moveTo>
                <a:lnTo>
                  <a:pt x="6720014" y="0"/>
                </a:lnTo>
                <a:lnTo>
                  <a:pt x="6732524" y="6292"/>
                </a:lnTo>
                <a:cubicBezTo>
                  <a:pt x="7935399" y="669702"/>
                  <a:pt x="8750318" y="1950873"/>
                  <a:pt x="8750318" y="3422520"/>
                </a:cubicBezTo>
                <a:cubicBezTo>
                  <a:pt x="8750318" y="4898374"/>
                  <a:pt x="7930736" y="6182659"/>
                  <a:pt x="6722204" y="6844420"/>
                </a:cubicBezTo>
                <a:lnTo>
                  <a:pt x="6694788" y="6858000"/>
                </a:lnTo>
                <a:lnTo>
                  <a:pt x="3015690" y="6858000"/>
                </a:lnTo>
                <a:lnTo>
                  <a:pt x="2988275" y="6844420"/>
                </a:lnTo>
                <a:cubicBezTo>
                  <a:pt x="1779742" y="6182659"/>
                  <a:pt x="960160" y="4898374"/>
                  <a:pt x="960160" y="3422520"/>
                </a:cubicBezTo>
                <a:cubicBezTo>
                  <a:pt x="960160" y="1950873"/>
                  <a:pt x="1775079" y="669702"/>
                  <a:pt x="2977955" y="6292"/>
                </a:cubicBezTo>
                <a:close/>
                <a:moveTo>
                  <a:pt x="1409106" y="0"/>
                </a:moveTo>
                <a:lnTo>
                  <a:pt x="2872421" y="0"/>
                </a:lnTo>
                <a:lnTo>
                  <a:pt x="2811180" y="34258"/>
                </a:lnTo>
                <a:cubicBezTo>
                  <a:pt x="1664368" y="731601"/>
                  <a:pt x="898307" y="1993602"/>
                  <a:pt x="898307" y="3434659"/>
                </a:cubicBezTo>
                <a:cubicBezTo>
                  <a:pt x="898307" y="4884295"/>
                  <a:pt x="1673514" y="6152734"/>
                  <a:pt x="2831698" y="6847453"/>
                </a:cubicBezTo>
                <a:lnTo>
                  <a:pt x="2850963" y="6858000"/>
                </a:lnTo>
                <a:lnTo>
                  <a:pt x="1409850" y="6858000"/>
                </a:lnTo>
                <a:lnTo>
                  <a:pt x="1385708" y="6834550"/>
                </a:lnTo>
                <a:cubicBezTo>
                  <a:pt x="528338" y="5955830"/>
                  <a:pt x="0" y="4754161"/>
                  <a:pt x="0" y="3428999"/>
                </a:cubicBezTo>
                <a:cubicBezTo>
                  <a:pt x="0" y="2177458"/>
                  <a:pt x="471265" y="1036069"/>
                  <a:pt x="1245894" y="172858"/>
                </a:cubicBez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14" name="Slika 14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98C64DBF-B660-4499-B186-C5EEE166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 b="1711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noFill/>
          </a:ln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xmlns="" id="{95735FEF-B3F9-4870-991E-F77B44594E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17" name="Rounded Rectangle 6">
            <a:extLst>
              <a:ext uri="{FF2B5EF4-FFF2-40B4-BE49-F238E27FC236}">
                <a16:creationId xmlns:a16="http://schemas.microsoft.com/office/drawing/2014/main" xmlns="" id="{46ACC547-0D6A-44BE-AFB0-741B598CF3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oundRect">
            <a:avLst>
              <a:gd name="adj" fmla="val 3462"/>
            </a:avLst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xmlns="" id="{5AE2B131-A049-4A00-966E-6D5A830E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93" y="787400"/>
            <a:ext cx="9454700" cy="1278467"/>
          </a:xfrm>
        </p:spPr>
        <p:txBody>
          <a:bodyPr>
            <a:normAutofit/>
          </a:bodyPr>
          <a:lstStyle/>
          <a:p>
            <a:pPr algn="ctr"/>
            <a:r>
              <a:rPr lang="sr-Latn-RS" b="1"/>
              <a:t>TEHNIKE DIGITALNE STEGANOGRAFIJE</a:t>
            </a:r>
            <a:endParaRPr lang="sr-Latn-RS" b="1" dirty="0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xmlns="" id="{3976BD8F-4B68-4C32-91A5-227D114C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893" y="2142067"/>
            <a:ext cx="9454700" cy="3725333"/>
          </a:xfrm>
        </p:spPr>
        <p:txBody>
          <a:bodyPr>
            <a:normAutofit/>
          </a:bodyPr>
          <a:lstStyle/>
          <a:p>
            <a:r>
              <a:rPr lang="en-US" sz="2400">
                <a:cs typeface="Calibri" panose="020F0502020204030204"/>
              </a:rPr>
              <a:t>TEHNIKE RADA U PROŠIRENOM SPEKTRU</a:t>
            </a:r>
          </a:p>
          <a:p>
            <a:pPr>
              <a:buClr>
                <a:srgbClr val="FFFFFF"/>
              </a:buClr>
            </a:pPr>
            <a:r>
              <a:rPr lang="en-US" sz="2400">
                <a:cs typeface="Calibri" panose="020F0502020204030204"/>
              </a:rPr>
              <a:t>STATISTIČKE METODE</a:t>
            </a:r>
          </a:p>
          <a:p>
            <a:pPr>
              <a:buClr>
                <a:srgbClr val="FFFFFF"/>
              </a:buClr>
            </a:pPr>
            <a:r>
              <a:rPr lang="en-US" sz="2400">
                <a:cs typeface="Calibri" panose="020F0502020204030204"/>
              </a:rPr>
              <a:t>TEHNIKE OBLIKOVANJA</a:t>
            </a:r>
          </a:p>
          <a:p>
            <a:pPr>
              <a:buClr>
                <a:srgbClr val="FFFFFF"/>
              </a:buClr>
            </a:pPr>
            <a:r>
              <a:rPr lang="en-US" sz="2400">
                <a:cs typeface="Calibri" panose="020F0502020204030204"/>
              </a:rPr>
              <a:t>TEHNIKE STVARANJA MEDIJUMA SKRIVENE INFORMACIJE</a:t>
            </a:r>
            <a:r>
              <a:rPr lang="en-US" dirty="0">
                <a:cs typeface="Calibri" panose="020F0502020204030204"/>
              </a:rPr>
              <a:t/>
            </a:r>
            <a:br>
              <a:rPr lang="en-US" dirty="0">
                <a:cs typeface="Calibri" panose="020F0502020204030204"/>
              </a:rPr>
            </a:b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8232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13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E73E4193-E081-41DF-B6D3-374E8A0C2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146"/>
          <a:stretch/>
        </p:blipFill>
        <p:spPr>
          <a:xfrm>
            <a:off x="1227064" y="10"/>
            <a:ext cx="9742684" cy="6857990"/>
          </a:xfrm>
          <a:custGeom>
            <a:avLst/>
            <a:gdLst/>
            <a:ahLst/>
            <a:cxnLst/>
            <a:rect l="l" t="t" r="r" b="b"/>
            <a:pathLst>
              <a:path w="9742684" h="6858000">
                <a:moveTo>
                  <a:pt x="4863284" y="706999"/>
                </a:moveTo>
                <a:cubicBezTo>
                  <a:pt x="6365244" y="706999"/>
                  <a:pt x="7582824" y="1924579"/>
                  <a:pt x="7582824" y="3426541"/>
                </a:cubicBezTo>
                <a:cubicBezTo>
                  <a:pt x="7582824" y="4928503"/>
                  <a:pt x="6365244" y="6146083"/>
                  <a:pt x="4863284" y="6146083"/>
                </a:cubicBezTo>
                <a:cubicBezTo>
                  <a:pt x="3361322" y="6146083"/>
                  <a:pt x="2143742" y="4928503"/>
                  <a:pt x="2143742" y="3426541"/>
                </a:cubicBezTo>
                <a:cubicBezTo>
                  <a:pt x="2143742" y="1924579"/>
                  <a:pt x="3361322" y="706999"/>
                  <a:pt x="4863284" y="706999"/>
                </a:cubicBezTo>
                <a:close/>
                <a:moveTo>
                  <a:pt x="4855239" y="247854"/>
                </a:moveTo>
                <a:cubicBezTo>
                  <a:pt x="3100740" y="247854"/>
                  <a:pt x="1678438" y="1671227"/>
                  <a:pt x="1678438" y="3427045"/>
                </a:cubicBezTo>
                <a:cubicBezTo>
                  <a:pt x="1678438" y="5182864"/>
                  <a:pt x="3100740" y="6606237"/>
                  <a:pt x="4855239" y="6606237"/>
                </a:cubicBezTo>
                <a:cubicBezTo>
                  <a:pt x="6609738" y="6606237"/>
                  <a:pt x="8032040" y="5182864"/>
                  <a:pt x="8032040" y="3427045"/>
                </a:cubicBezTo>
                <a:cubicBezTo>
                  <a:pt x="8032040" y="1671227"/>
                  <a:pt x="6609738" y="247854"/>
                  <a:pt x="4855239" y="247854"/>
                </a:cubicBezTo>
                <a:close/>
                <a:moveTo>
                  <a:pt x="6870264" y="0"/>
                </a:moveTo>
                <a:lnTo>
                  <a:pt x="8333578" y="0"/>
                </a:lnTo>
                <a:lnTo>
                  <a:pt x="8496790" y="172858"/>
                </a:lnTo>
                <a:cubicBezTo>
                  <a:pt x="9271420" y="1036069"/>
                  <a:pt x="9742684" y="2177458"/>
                  <a:pt x="9742684" y="3428999"/>
                </a:cubicBezTo>
                <a:cubicBezTo>
                  <a:pt x="9742684" y="4754161"/>
                  <a:pt x="9214346" y="5955830"/>
                  <a:pt x="8356976" y="6834550"/>
                </a:cubicBezTo>
                <a:lnTo>
                  <a:pt x="8332835" y="6858000"/>
                </a:lnTo>
                <a:lnTo>
                  <a:pt x="6891722" y="6858000"/>
                </a:lnTo>
                <a:lnTo>
                  <a:pt x="6910987" y="6847453"/>
                </a:lnTo>
                <a:cubicBezTo>
                  <a:pt x="8069170" y="6152734"/>
                  <a:pt x="8844377" y="4884295"/>
                  <a:pt x="8844377" y="3434659"/>
                </a:cubicBezTo>
                <a:cubicBezTo>
                  <a:pt x="8844377" y="1993602"/>
                  <a:pt x="8078317" y="731601"/>
                  <a:pt x="6931506" y="34258"/>
                </a:cubicBezTo>
                <a:close/>
                <a:moveTo>
                  <a:pt x="2990466" y="0"/>
                </a:moveTo>
                <a:lnTo>
                  <a:pt x="6720014" y="0"/>
                </a:lnTo>
                <a:lnTo>
                  <a:pt x="6732524" y="6292"/>
                </a:lnTo>
                <a:cubicBezTo>
                  <a:pt x="7935399" y="669702"/>
                  <a:pt x="8750318" y="1950873"/>
                  <a:pt x="8750318" y="3422520"/>
                </a:cubicBezTo>
                <a:cubicBezTo>
                  <a:pt x="8750318" y="4898374"/>
                  <a:pt x="7930736" y="6182659"/>
                  <a:pt x="6722204" y="6844420"/>
                </a:cubicBezTo>
                <a:lnTo>
                  <a:pt x="6694788" y="6858000"/>
                </a:lnTo>
                <a:lnTo>
                  <a:pt x="3015690" y="6858000"/>
                </a:lnTo>
                <a:lnTo>
                  <a:pt x="2988275" y="6844420"/>
                </a:lnTo>
                <a:cubicBezTo>
                  <a:pt x="1779742" y="6182659"/>
                  <a:pt x="960160" y="4898374"/>
                  <a:pt x="960160" y="3422520"/>
                </a:cubicBezTo>
                <a:cubicBezTo>
                  <a:pt x="960160" y="1950873"/>
                  <a:pt x="1775079" y="669702"/>
                  <a:pt x="2977955" y="6292"/>
                </a:cubicBezTo>
                <a:close/>
                <a:moveTo>
                  <a:pt x="1409106" y="0"/>
                </a:moveTo>
                <a:lnTo>
                  <a:pt x="2872421" y="0"/>
                </a:lnTo>
                <a:lnTo>
                  <a:pt x="2811180" y="34258"/>
                </a:lnTo>
                <a:cubicBezTo>
                  <a:pt x="1664368" y="731601"/>
                  <a:pt x="898307" y="1993602"/>
                  <a:pt x="898307" y="3434659"/>
                </a:cubicBezTo>
                <a:cubicBezTo>
                  <a:pt x="898307" y="4884295"/>
                  <a:pt x="1673514" y="6152734"/>
                  <a:pt x="2831698" y="6847453"/>
                </a:cubicBezTo>
                <a:lnTo>
                  <a:pt x="2850963" y="6858000"/>
                </a:lnTo>
                <a:lnTo>
                  <a:pt x="1409850" y="6858000"/>
                </a:lnTo>
                <a:lnTo>
                  <a:pt x="1385708" y="6834550"/>
                </a:lnTo>
                <a:cubicBezTo>
                  <a:pt x="528338" y="5955830"/>
                  <a:pt x="0" y="4754161"/>
                  <a:pt x="0" y="3428999"/>
                </a:cubicBezTo>
                <a:cubicBezTo>
                  <a:pt x="0" y="2177458"/>
                  <a:pt x="471265" y="1036069"/>
                  <a:pt x="1245894" y="172858"/>
                </a:cubicBez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pic>
        <p:nvPicPr>
          <p:cNvPr id="14" name="Slika 14" descr="Slika na kojoj se nalazi noć, grad, plavo, svetlo&#10;&#10;Opis je automatski generisan">
            <a:extLst>
              <a:ext uri="{FF2B5EF4-FFF2-40B4-BE49-F238E27FC236}">
                <a16:creationId xmlns:a16="http://schemas.microsoft.com/office/drawing/2014/main" xmlns="" id="{98C64DBF-B660-4499-B186-C5EEE166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 b="1711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noFill/>
          </a:ln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xmlns="" id="{95735FEF-B3F9-4870-991E-F77B44594E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17" name="Rounded Rectangle 6">
            <a:extLst>
              <a:ext uri="{FF2B5EF4-FFF2-40B4-BE49-F238E27FC236}">
                <a16:creationId xmlns:a16="http://schemas.microsoft.com/office/drawing/2014/main" xmlns="" id="{46ACC547-0D6A-44BE-AFB0-741B598CF3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oundRect">
            <a:avLst>
              <a:gd name="adj" fmla="val 3462"/>
            </a:avLst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xmlns="" id="{5AE2B131-A049-4A00-966E-6D5A830E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93" y="787400"/>
            <a:ext cx="9454700" cy="1278467"/>
          </a:xfrm>
        </p:spPr>
        <p:txBody>
          <a:bodyPr>
            <a:normAutofit/>
          </a:bodyPr>
          <a:lstStyle/>
          <a:p>
            <a:pPr algn="ctr"/>
            <a:r>
              <a:rPr lang="sr-Latn-RS" b="1"/>
              <a:t>IMPLEMENTACIJA DWT ALGORITMA</a:t>
            </a:r>
            <a:endParaRPr lang="sr-Latn-RS" b="1" dirty="0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xmlns="" id="{3976BD8F-4B68-4C32-91A5-227D114C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893" y="2142067"/>
            <a:ext cx="9454700" cy="37253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ea typeface="+mn-lt"/>
                <a:cs typeface="+mn-lt"/>
              </a:rPr>
              <a:t>Tehnike digitalne steganografije koje koriste DWT algoritam </a:t>
            </a:r>
            <a:r>
              <a:rPr lang="en-US" sz="2000">
                <a:ea typeface="+mn-lt"/>
                <a:cs typeface="+mn-lt"/>
              </a:rPr>
              <a:t>baziraju se na upotrebi diskretne talasne transformacije u kombinaciji sa LSB algoritmom. Koraci u implementaciji ovog algoritma su sledeći:</a:t>
            </a:r>
            <a:endParaRPr lang="sr-Latn-RS" sz="2000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2000">
                <a:ea typeface="+mn-lt"/>
                <a:cs typeface="+mn-lt"/>
              </a:rPr>
              <a:t>1. Učitavanje slike i audio-snimka</a:t>
            </a:r>
          </a:p>
          <a:p>
            <a:pPr marL="0" indent="0" algn="just">
              <a:buNone/>
            </a:pPr>
            <a:r>
              <a:rPr lang="en-US" sz="2000">
                <a:cs typeface="Calibri" panose="020F0502020204030204"/>
              </a:rPr>
              <a:t>2. Primena diskretne talasne transformacije nad slikom</a:t>
            </a:r>
            <a:endParaRPr lang="en-US" sz="2000" dirty="0"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2000">
                <a:cs typeface="Calibri" panose="020F0502020204030204"/>
              </a:rPr>
              <a:t>3. Ugrađivanje audio-snimka u sliku primenom LSB algoritma</a:t>
            </a:r>
          </a:p>
          <a:p>
            <a:pPr marL="0" indent="0" algn="just">
              <a:buNone/>
            </a:pPr>
            <a:r>
              <a:rPr lang="en-US" sz="2000">
                <a:cs typeface="Calibri" panose="020F0502020204030204"/>
              </a:rPr>
              <a:t>4. Primena inverzne diskretne talasne transformacije nad slikom sa ugrađenim snimkom</a:t>
            </a:r>
            <a:endParaRPr lang="en-US" sz="2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700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372</Words>
  <Application>Microsoft Office PowerPoint</Application>
  <PresentationFormat>Custom</PresentationFormat>
  <Paragraphs>43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Celestial</vt:lpstr>
      <vt:lpstr>STEGANOGRAFIJA Implementacija DWT algoritma za skrivanje zvučnih snimaka u rasterskoj slici  </vt:lpstr>
      <vt:lpstr>SADRŽAJ</vt:lpstr>
      <vt:lpstr>STEGANOGRAFIJA</vt:lpstr>
      <vt:lpstr>STEGANOGRAFIJA</vt:lpstr>
      <vt:lpstr>TIPOVI STEGANOGRAFIJE</vt:lpstr>
      <vt:lpstr>TEHNIKE SUPSTITUCIJE</vt:lpstr>
      <vt:lpstr>TEHNIKE TRANSFORMACIJE DOMENA</vt:lpstr>
      <vt:lpstr>TEHNIKE DIGITALNE STEGANOGRAFIJE</vt:lpstr>
      <vt:lpstr>IMPLEMENTACIJA DWT ALGORITMA</vt:lpstr>
      <vt:lpstr>IMPLEMENTACIJA DWT ALGORITMA</vt:lpstr>
      <vt:lpstr>IMPLEMENTACIJA DWT ALGORITMA</vt:lpstr>
      <vt:lpstr>EVALUACIONE MERE</vt:lpstr>
      <vt:lpstr>EVALUACIONE MERE</vt:lpstr>
      <vt:lpstr>EVALUACIONE MERE</vt:lpstr>
      <vt:lpstr>ZAKLJUČAK</vt:lpstr>
      <vt:lpstr>HVALA NA PAŽNJI!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/>
  <cp:lastModifiedBy>Milan</cp:lastModifiedBy>
  <cp:revision>220</cp:revision>
  <dcterms:created xsi:type="dcterms:W3CDTF">2021-08-25T22:08:48Z</dcterms:created>
  <dcterms:modified xsi:type="dcterms:W3CDTF">2021-08-26T19:19:35Z</dcterms:modified>
</cp:coreProperties>
</file>